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476" r:id="rId3"/>
    <p:sldId id="376" r:id="rId4"/>
    <p:sldId id="268" r:id="rId5"/>
    <p:sldId id="271" r:id="rId6"/>
    <p:sldId id="377" r:id="rId7"/>
    <p:sldId id="474" r:id="rId8"/>
    <p:sldId id="257" r:id="rId9"/>
    <p:sldId id="258" r:id="rId10"/>
    <p:sldId id="267" r:id="rId11"/>
    <p:sldId id="388" r:id="rId12"/>
    <p:sldId id="515" r:id="rId13"/>
    <p:sldId id="280" r:id="rId14"/>
    <p:sldId id="324" r:id="rId15"/>
    <p:sldId id="270" r:id="rId16"/>
    <p:sldId id="300" r:id="rId17"/>
    <p:sldId id="298" r:id="rId18"/>
    <p:sldId id="321" r:id="rId19"/>
    <p:sldId id="320" r:id="rId20"/>
    <p:sldId id="316" r:id="rId21"/>
    <p:sldId id="516" r:id="rId22"/>
    <p:sldId id="273" r:id="rId23"/>
    <p:sldId id="524" r:id="rId24"/>
    <p:sldId id="517" r:id="rId25"/>
    <p:sldId id="518" r:id="rId26"/>
    <p:sldId id="519" r:id="rId27"/>
    <p:sldId id="520" r:id="rId28"/>
    <p:sldId id="521" r:id="rId29"/>
    <p:sldId id="522" r:id="rId30"/>
    <p:sldId id="475" r:id="rId31"/>
    <p:sldId id="523" r:id="rId32"/>
    <p:sldId id="534" r:id="rId33"/>
    <p:sldId id="479" r:id="rId34"/>
    <p:sldId id="477" r:id="rId35"/>
    <p:sldId id="478" r:id="rId36"/>
    <p:sldId id="525" r:id="rId37"/>
    <p:sldId id="511" r:id="rId38"/>
    <p:sldId id="480" r:id="rId39"/>
    <p:sldId id="481" r:id="rId40"/>
    <p:sldId id="482" r:id="rId41"/>
    <p:sldId id="483" r:id="rId42"/>
    <p:sldId id="484" r:id="rId43"/>
    <p:sldId id="485" r:id="rId44"/>
    <p:sldId id="486" r:id="rId45"/>
    <p:sldId id="487" r:id="rId46"/>
    <p:sldId id="488" r:id="rId47"/>
    <p:sldId id="489" r:id="rId48"/>
    <p:sldId id="490" r:id="rId49"/>
    <p:sldId id="491" r:id="rId50"/>
    <p:sldId id="492" r:id="rId51"/>
    <p:sldId id="493" r:id="rId52"/>
    <p:sldId id="494" r:id="rId53"/>
    <p:sldId id="495" r:id="rId54"/>
    <p:sldId id="535" r:id="rId55"/>
    <p:sldId id="536" r:id="rId56"/>
    <p:sldId id="514" r:id="rId57"/>
    <p:sldId id="537" r:id="rId58"/>
    <p:sldId id="538" r:id="rId59"/>
    <p:sldId id="513" r:id="rId60"/>
    <p:sldId id="526" r:id="rId61"/>
    <p:sldId id="528" r:id="rId62"/>
    <p:sldId id="539" r:id="rId63"/>
    <p:sldId id="530" r:id="rId64"/>
    <p:sldId id="529" r:id="rId65"/>
    <p:sldId id="531" r:id="rId66"/>
    <p:sldId id="532" r:id="rId67"/>
    <p:sldId id="533" r:id="rId68"/>
    <p:sldId id="496" r:id="rId69"/>
    <p:sldId id="540" r:id="rId7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0" autoAdjust="0"/>
  </p:normalViewPr>
  <p:slideViewPr>
    <p:cSldViewPr snapToGrid="0">
      <p:cViewPr varScale="1">
        <p:scale>
          <a:sx n="52" d="100"/>
          <a:sy n="52" d="100"/>
        </p:scale>
        <p:origin x="64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40B868-28CA-468B-B823-02B44EEEB3DE}" type="doc">
      <dgm:prSet loTypeId="urn:microsoft.com/office/officeart/2005/8/layout/vList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945F3235-7F9E-45A6-886B-15CB6333F3B4}">
      <dgm:prSet/>
      <dgm:spPr/>
      <dgm:t>
        <a:bodyPr/>
        <a:lstStyle/>
        <a:p>
          <a:r>
            <a:rPr lang="pl-PL" dirty="0"/>
            <a:t>CZĘŚĆ PIERWSZA</a:t>
          </a:r>
          <a:endParaRPr lang="en-US" dirty="0"/>
        </a:p>
      </dgm:t>
    </dgm:pt>
    <dgm:pt modelId="{FCBEC197-2A19-47E9-A503-735D47B89562}" type="parTrans" cxnId="{F866D18C-3855-4AD4-B978-94F2957EA88C}">
      <dgm:prSet/>
      <dgm:spPr/>
      <dgm:t>
        <a:bodyPr/>
        <a:lstStyle/>
        <a:p>
          <a:endParaRPr lang="en-US"/>
        </a:p>
      </dgm:t>
    </dgm:pt>
    <dgm:pt modelId="{AE9045E2-6D81-447B-9258-775734B5DD77}" type="sibTrans" cxnId="{F866D18C-3855-4AD4-B978-94F2957EA88C}">
      <dgm:prSet/>
      <dgm:spPr/>
      <dgm:t>
        <a:bodyPr/>
        <a:lstStyle/>
        <a:p>
          <a:endParaRPr lang="en-US"/>
        </a:p>
      </dgm:t>
    </dgm:pt>
    <dgm:pt modelId="{A0769F8A-2FAD-4ACB-82D4-3A0E47827BEB}">
      <dgm:prSet/>
      <dgm:spPr/>
      <dgm:t>
        <a:bodyPr/>
        <a:lstStyle/>
        <a:p>
          <a:r>
            <a:rPr lang="pl-PL" b="1" dirty="0"/>
            <a:t>Część pierwsza</a:t>
          </a:r>
          <a:endParaRPr lang="en-US" b="1" dirty="0"/>
        </a:p>
      </dgm:t>
    </dgm:pt>
    <dgm:pt modelId="{F9D02CC5-D3EA-4B37-A5A3-271F2F77D972}" type="parTrans" cxnId="{6FFDF714-E5A8-4E5B-A71C-A8F22E18AD7A}">
      <dgm:prSet/>
      <dgm:spPr/>
      <dgm:t>
        <a:bodyPr/>
        <a:lstStyle/>
        <a:p>
          <a:endParaRPr lang="en-US"/>
        </a:p>
      </dgm:t>
    </dgm:pt>
    <dgm:pt modelId="{BFF410DC-0071-423C-BFDC-86314BC44631}" type="sibTrans" cxnId="{6FFDF714-E5A8-4E5B-A71C-A8F22E18AD7A}">
      <dgm:prSet/>
      <dgm:spPr/>
      <dgm:t>
        <a:bodyPr/>
        <a:lstStyle/>
        <a:p>
          <a:endParaRPr lang="en-US"/>
        </a:p>
      </dgm:t>
    </dgm:pt>
    <dgm:pt modelId="{31B98283-2117-4AEB-A6BD-0079F7A726A6}">
      <dgm:prSet/>
      <dgm:spPr/>
      <dgm:t>
        <a:bodyPr/>
        <a:lstStyle/>
        <a:p>
          <a:r>
            <a:rPr lang="pl-PL" b="1" dirty="0"/>
            <a:t>Część druga</a:t>
          </a:r>
          <a:endParaRPr lang="en-US" b="1" dirty="0"/>
        </a:p>
      </dgm:t>
    </dgm:pt>
    <dgm:pt modelId="{4718AC4F-D9CC-4806-95D8-6980C30BA0A3}" type="parTrans" cxnId="{1BD2AE13-9DF7-484D-A3E9-5D0B041BBECF}">
      <dgm:prSet/>
      <dgm:spPr/>
      <dgm:t>
        <a:bodyPr/>
        <a:lstStyle/>
        <a:p>
          <a:endParaRPr lang="en-US"/>
        </a:p>
      </dgm:t>
    </dgm:pt>
    <dgm:pt modelId="{90B1CC8F-BA82-4D7B-B29A-1D3E33A21D48}" type="sibTrans" cxnId="{1BD2AE13-9DF7-484D-A3E9-5D0B041BBECF}">
      <dgm:prSet/>
      <dgm:spPr/>
      <dgm:t>
        <a:bodyPr/>
        <a:lstStyle/>
        <a:p>
          <a:endParaRPr lang="en-US"/>
        </a:p>
      </dgm:t>
    </dgm:pt>
    <dgm:pt modelId="{6B8FA5FF-241A-4F3E-A7F9-8159579EA20B}">
      <dgm:prSet/>
      <dgm:spPr/>
      <dgm:t>
        <a:bodyPr/>
        <a:lstStyle/>
        <a:p>
          <a:r>
            <a:rPr lang="pl-PL" dirty="0"/>
            <a:t>CZĘŚĆ DRUGA</a:t>
          </a:r>
          <a:endParaRPr lang="en-US" dirty="0"/>
        </a:p>
      </dgm:t>
    </dgm:pt>
    <dgm:pt modelId="{3BDB0C4D-3FD2-4D17-9795-4B5E7C6A0DA1}" type="parTrans" cxnId="{6182FB97-D0AA-4438-A19B-D747FD738C16}">
      <dgm:prSet/>
      <dgm:spPr/>
      <dgm:t>
        <a:bodyPr/>
        <a:lstStyle/>
        <a:p>
          <a:endParaRPr lang="en-US"/>
        </a:p>
      </dgm:t>
    </dgm:pt>
    <dgm:pt modelId="{A2B31CA2-7A49-41BD-97D3-5EC505447D8F}" type="sibTrans" cxnId="{6182FB97-D0AA-4438-A19B-D747FD738C16}">
      <dgm:prSet/>
      <dgm:spPr/>
      <dgm:t>
        <a:bodyPr/>
        <a:lstStyle/>
        <a:p>
          <a:endParaRPr lang="en-US"/>
        </a:p>
      </dgm:t>
    </dgm:pt>
    <dgm:pt modelId="{E863D4E6-4367-4AEF-ABD3-B4C35F169915}">
      <dgm:prSet/>
      <dgm:spPr/>
      <dgm:t>
        <a:bodyPr/>
        <a:lstStyle/>
        <a:p>
          <a:r>
            <a:rPr lang="pl-PL" dirty="0"/>
            <a:t>Rozgrywka w grę „Złoty Wiek”</a:t>
          </a:r>
          <a:endParaRPr lang="en-US" b="1" dirty="0"/>
        </a:p>
      </dgm:t>
    </dgm:pt>
    <dgm:pt modelId="{1564FDCE-AB4C-495B-886B-53E8C96BC45A}" type="parTrans" cxnId="{69E4B401-0030-48AA-8B29-B294505485B2}">
      <dgm:prSet/>
      <dgm:spPr/>
      <dgm:t>
        <a:bodyPr/>
        <a:lstStyle/>
        <a:p>
          <a:endParaRPr lang="en-US"/>
        </a:p>
      </dgm:t>
    </dgm:pt>
    <dgm:pt modelId="{8C5B10D1-628E-4146-AD4F-5383BB7692AE}" type="sibTrans" cxnId="{69E4B401-0030-48AA-8B29-B294505485B2}">
      <dgm:prSet/>
      <dgm:spPr/>
      <dgm:t>
        <a:bodyPr/>
        <a:lstStyle/>
        <a:p>
          <a:endParaRPr lang="en-US"/>
        </a:p>
      </dgm:t>
    </dgm:pt>
    <dgm:pt modelId="{7321B57A-D610-4F59-A12E-5E348D361FED}">
      <dgm:prSet/>
      <dgm:spPr/>
      <dgm:t>
        <a:bodyPr/>
        <a:lstStyle/>
        <a:p>
          <a:r>
            <a:rPr lang="pl-PL" dirty="0"/>
            <a:t>O projekcie „Wspólne dziedzictwo – wspólne pasje”</a:t>
          </a:r>
          <a:endParaRPr lang="en-US" b="1" dirty="0"/>
        </a:p>
      </dgm:t>
    </dgm:pt>
    <dgm:pt modelId="{FCF335CA-54B7-4553-A45E-9E73B456AEBB}" type="parTrans" cxnId="{19D00972-EE7A-4FDA-B068-BE5262370CF5}">
      <dgm:prSet/>
      <dgm:spPr/>
      <dgm:t>
        <a:bodyPr/>
        <a:lstStyle/>
        <a:p>
          <a:endParaRPr lang="pl-PL"/>
        </a:p>
      </dgm:t>
    </dgm:pt>
    <dgm:pt modelId="{97F2FC86-6AB9-48CE-96F7-D7938FED9165}" type="sibTrans" cxnId="{19D00972-EE7A-4FDA-B068-BE5262370CF5}">
      <dgm:prSet/>
      <dgm:spPr/>
      <dgm:t>
        <a:bodyPr/>
        <a:lstStyle/>
        <a:p>
          <a:endParaRPr lang="pl-PL"/>
        </a:p>
      </dgm:t>
    </dgm:pt>
    <dgm:pt modelId="{BA4BD030-FA3E-44F4-A49C-A37ABDC054CB}">
      <dgm:prSet/>
      <dgm:spPr/>
      <dgm:t>
        <a:bodyPr/>
        <a:lstStyle/>
        <a:p>
          <a:r>
            <a:rPr lang="pl-PL" dirty="0"/>
            <a:t>Warsztaty projektowania gier planszowych</a:t>
          </a:r>
          <a:endParaRPr lang="en-US" b="1" dirty="0"/>
        </a:p>
      </dgm:t>
    </dgm:pt>
    <dgm:pt modelId="{A6342664-6760-45B5-86D1-A3BDD6A1D37D}" type="parTrans" cxnId="{F96F8410-95A8-49E4-9B65-0D17057C84B9}">
      <dgm:prSet/>
      <dgm:spPr/>
      <dgm:t>
        <a:bodyPr/>
        <a:lstStyle/>
        <a:p>
          <a:endParaRPr lang="pl-PL"/>
        </a:p>
      </dgm:t>
    </dgm:pt>
    <dgm:pt modelId="{EAC2CBAC-7B5A-4B59-AB8E-AB70A90F18A3}" type="sibTrans" cxnId="{F96F8410-95A8-49E4-9B65-0D17057C84B9}">
      <dgm:prSet/>
      <dgm:spPr/>
      <dgm:t>
        <a:bodyPr/>
        <a:lstStyle/>
        <a:p>
          <a:endParaRPr lang="pl-PL"/>
        </a:p>
      </dgm:t>
    </dgm:pt>
    <dgm:pt modelId="{66A1780A-A4C0-4561-9ACC-F633D2499AA4}" type="pres">
      <dgm:prSet presAssocID="{4140B868-28CA-468B-B823-02B44EEEB3DE}" presName="linear" presStyleCnt="0">
        <dgm:presLayoutVars>
          <dgm:animLvl val="lvl"/>
          <dgm:resizeHandles val="exact"/>
        </dgm:presLayoutVars>
      </dgm:prSet>
      <dgm:spPr/>
    </dgm:pt>
    <dgm:pt modelId="{12B2F3D1-FB50-4C5A-92BB-37F33004574F}" type="pres">
      <dgm:prSet presAssocID="{945F3235-7F9E-45A6-886B-15CB6333F3B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6936C72-4841-443B-8988-554675D8CC02}" type="pres">
      <dgm:prSet presAssocID="{945F3235-7F9E-45A6-886B-15CB6333F3B4}" presName="childText" presStyleLbl="revTx" presStyleIdx="0" presStyleCnt="2">
        <dgm:presLayoutVars>
          <dgm:bulletEnabled val="1"/>
        </dgm:presLayoutVars>
      </dgm:prSet>
      <dgm:spPr/>
    </dgm:pt>
    <dgm:pt modelId="{9790C4DB-1DF1-474A-BDE8-EC4ED6D3A57C}" type="pres">
      <dgm:prSet presAssocID="{6B8FA5FF-241A-4F3E-A7F9-8159579EA20B}" presName="parentText" presStyleLbl="node1" presStyleIdx="1" presStyleCnt="2" custLinFactNeighborX="-1812">
        <dgm:presLayoutVars>
          <dgm:chMax val="0"/>
          <dgm:bulletEnabled val="1"/>
        </dgm:presLayoutVars>
      </dgm:prSet>
      <dgm:spPr/>
    </dgm:pt>
    <dgm:pt modelId="{53E3941C-45F7-4C0F-9C62-7740B87CF3BC}" type="pres">
      <dgm:prSet presAssocID="{6B8FA5FF-241A-4F3E-A7F9-8159579EA20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E48FD00-B852-4BE5-829D-B7153CFC898B}" type="presOf" srcId="{31B98283-2117-4AEB-A6BD-0079F7A726A6}" destId="{16936C72-4841-443B-8988-554675D8CC02}" srcOrd="0" destOrd="2" presId="urn:microsoft.com/office/officeart/2005/8/layout/vList2"/>
    <dgm:cxn modelId="{69E4B401-0030-48AA-8B29-B294505485B2}" srcId="{6B8FA5FF-241A-4F3E-A7F9-8159579EA20B}" destId="{E863D4E6-4367-4AEF-ABD3-B4C35F169915}" srcOrd="0" destOrd="0" parTransId="{1564FDCE-AB4C-495B-886B-53E8C96BC45A}" sibTransId="{8C5B10D1-628E-4146-AD4F-5383BB7692AE}"/>
    <dgm:cxn modelId="{F96F8410-95A8-49E4-9B65-0D17057C84B9}" srcId="{31B98283-2117-4AEB-A6BD-0079F7A726A6}" destId="{BA4BD030-FA3E-44F4-A49C-A37ABDC054CB}" srcOrd="0" destOrd="0" parTransId="{A6342664-6760-45B5-86D1-A3BDD6A1D37D}" sibTransId="{EAC2CBAC-7B5A-4B59-AB8E-AB70A90F18A3}"/>
    <dgm:cxn modelId="{79431A13-A0CF-4AD5-AF8C-E34C8405FC9C}" type="presOf" srcId="{A0769F8A-2FAD-4ACB-82D4-3A0E47827BEB}" destId="{16936C72-4841-443B-8988-554675D8CC02}" srcOrd="0" destOrd="0" presId="urn:microsoft.com/office/officeart/2005/8/layout/vList2"/>
    <dgm:cxn modelId="{1BD2AE13-9DF7-484D-A3E9-5D0B041BBECF}" srcId="{945F3235-7F9E-45A6-886B-15CB6333F3B4}" destId="{31B98283-2117-4AEB-A6BD-0079F7A726A6}" srcOrd="1" destOrd="0" parTransId="{4718AC4F-D9CC-4806-95D8-6980C30BA0A3}" sibTransId="{90B1CC8F-BA82-4D7B-B29A-1D3E33A21D48}"/>
    <dgm:cxn modelId="{6FFDF714-E5A8-4E5B-A71C-A8F22E18AD7A}" srcId="{945F3235-7F9E-45A6-886B-15CB6333F3B4}" destId="{A0769F8A-2FAD-4ACB-82D4-3A0E47827BEB}" srcOrd="0" destOrd="0" parTransId="{F9D02CC5-D3EA-4B37-A5A3-271F2F77D972}" sibTransId="{BFF410DC-0071-423C-BFDC-86314BC44631}"/>
    <dgm:cxn modelId="{2658D661-EA85-4FDC-B95A-A18C7809E764}" type="presOf" srcId="{4140B868-28CA-468B-B823-02B44EEEB3DE}" destId="{66A1780A-A4C0-4561-9ACC-F633D2499AA4}" srcOrd="0" destOrd="0" presId="urn:microsoft.com/office/officeart/2005/8/layout/vList2"/>
    <dgm:cxn modelId="{E286B948-91E2-42CC-AE09-16A6227513F3}" type="presOf" srcId="{E863D4E6-4367-4AEF-ABD3-B4C35F169915}" destId="{53E3941C-45F7-4C0F-9C62-7740B87CF3BC}" srcOrd="0" destOrd="0" presId="urn:microsoft.com/office/officeart/2005/8/layout/vList2"/>
    <dgm:cxn modelId="{7335CF4C-1CDE-41F8-BDF5-E881ACACC1BE}" type="presOf" srcId="{7321B57A-D610-4F59-A12E-5E348D361FED}" destId="{16936C72-4841-443B-8988-554675D8CC02}" srcOrd="0" destOrd="1" presId="urn:microsoft.com/office/officeart/2005/8/layout/vList2"/>
    <dgm:cxn modelId="{17C49370-0791-45C3-9D7D-7F674FC933C3}" type="presOf" srcId="{945F3235-7F9E-45A6-886B-15CB6333F3B4}" destId="{12B2F3D1-FB50-4C5A-92BB-37F33004574F}" srcOrd="0" destOrd="0" presId="urn:microsoft.com/office/officeart/2005/8/layout/vList2"/>
    <dgm:cxn modelId="{19D00972-EE7A-4FDA-B068-BE5262370CF5}" srcId="{A0769F8A-2FAD-4ACB-82D4-3A0E47827BEB}" destId="{7321B57A-D610-4F59-A12E-5E348D361FED}" srcOrd="0" destOrd="0" parTransId="{FCF335CA-54B7-4553-A45E-9E73B456AEBB}" sibTransId="{97F2FC86-6AB9-48CE-96F7-D7938FED9165}"/>
    <dgm:cxn modelId="{2865F089-5DE7-4726-B2F7-1D8420F291FF}" type="presOf" srcId="{6B8FA5FF-241A-4F3E-A7F9-8159579EA20B}" destId="{9790C4DB-1DF1-474A-BDE8-EC4ED6D3A57C}" srcOrd="0" destOrd="0" presId="urn:microsoft.com/office/officeart/2005/8/layout/vList2"/>
    <dgm:cxn modelId="{F866D18C-3855-4AD4-B978-94F2957EA88C}" srcId="{4140B868-28CA-468B-B823-02B44EEEB3DE}" destId="{945F3235-7F9E-45A6-886B-15CB6333F3B4}" srcOrd="0" destOrd="0" parTransId="{FCBEC197-2A19-47E9-A503-735D47B89562}" sibTransId="{AE9045E2-6D81-447B-9258-775734B5DD77}"/>
    <dgm:cxn modelId="{6182FB97-D0AA-4438-A19B-D747FD738C16}" srcId="{4140B868-28CA-468B-B823-02B44EEEB3DE}" destId="{6B8FA5FF-241A-4F3E-A7F9-8159579EA20B}" srcOrd="1" destOrd="0" parTransId="{3BDB0C4D-3FD2-4D17-9795-4B5E7C6A0DA1}" sibTransId="{A2B31CA2-7A49-41BD-97D3-5EC505447D8F}"/>
    <dgm:cxn modelId="{624CCFC1-0EA5-428C-ADE2-125C34C73128}" type="presOf" srcId="{BA4BD030-FA3E-44F4-A49C-A37ABDC054CB}" destId="{16936C72-4841-443B-8988-554675D8CC02}" srcOrd="0" destOrd="3" presId="urn:microsoft.com/office/officeart/2005/8/layout/vList2"/>
    <dgm:cxn modelId="{CBFE7F58-CF1D-4ADD-8851-C552541BE2A7}" type="presParOf" srcId="{66A1780A-A4C0-4561-9ACC-F633D2499AA4}" destId="{12B2F3D1-FB50-4C5A-92BB-37F33004574F}" srcOrd="0" destOrd="0" presId="urn:microsoft.com/office/officeart/2005/8/layout/vList2"/>
    <dgm:cxn modelId="{F1E428F1-1277-406D-A5E7-4C3C5299C2D6}" type="presParOf" srcId="{66A1780A-A4C0-4561-9ACC-F633D2499AA4}" destId="{16936C72-4841-443B-8988-554675D8CC02}" srcOrd="1" destOrd="0" presId="urn:microsoft.com/office/officeart/2005/8/layout/vList2"/>
    <dgm:cxn modelId="{8EBA8A7B-C20C-4F1C-AC31-BD25A5B50F36}" type="presParOf" srcId="{66A1780A-A4C0-4561-9ACC-F633D2499AA4}" destId="{9790C4DB-1DF1-474A-BDE8-EC4ED6D3A57C}" srcOrd="2" destOrd="0" presId="urn:microsoft.com/office/officeart/2005/8/layout/vList2"/>
    <dgm:cxn modelId="{2D5E9CBA-DBE9-4E02-BF89-85D61192E2BC}" type="presParOf" srcId="{66A1780A-A4C0-4561-9ACC-F633D2499AA4}" destId="{53E3941C-45F7-4C0F-9C62-7740B87CF3B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2F3D1-FB50-4C5A-92BB-37F33004574F}">
      <dsp:nvSpPr>
        <dsp:cNvPr id="0" name=""/>
        <dsp:cNvSpPr/>
      </dsp:nvSpPr>
      <dsp:spPr>
        <a:xfrm>
          <a:off x="0" y="45971"/>
          <a:ext cx="10515600" cy="8634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/>
            <a:t>CZĘŚĆ PIERWSZA</a:t>
          </a:r>
          <a:endParaRPr lang="en-US" sz="3600" kern="1200" dirty="0"/>
        </a:p>
      </dsp:txBody>
      <dsp:txXfrm>
        <a:off x="42151" y="88122"/>
        <a:ext cx="10431298" cy="779158"/>
      </dsp:txXfrm>
    </dsp:sp>
    <dsp:sp modelId="{16936C72-4841-443B-8988-554675D8CC02}">
      <dsp:nvSpPr>
        <dsp:cNvPr id="0" name=""/>
        <dsp:cNvSpPr/>
      </dsp:nvSpPr>
      <dsp:spPr>
        <a:xfrm>
          <a:off x="0" y="909431"/>
          <a:ext cx="10515600" cy="193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800" b="1" kern="1200" dirty="0"/>
            <a:t>Część pierwsza</a:t>
          </a:r>
          <a:endParaRPr lang="en-US" sz="2800" b="1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800" kern="1200" dirty="0"/>
            <a:t>O projekcie „Wspólne dziedzictwo – wspólne pasje”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800" b="1" kern="1200" dirty="0"/>
            <a:t>Część druga</a:t>
          </a:r>
          <a:endParaRPr lang="en-US" sz="2800" b="1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800" kern="1200" dirty="0"/>
            <a:t>Warsztaty projektowania gier planszowych</a:t>
          </a:r>
          <a:endParaRPr lang="en-US" sz="2800" b="1" kern="1200" dirty="0"/>
        </a:p>
      </dsp:txBody>
      <dsp:txXfrm>
        <a:off x="0" y="909431"/>
        <a:ext cx="10515600" cy="1937520"/>
      </dsp:txXfrm>
    </dsp:sp>
    <dsp:sp modelId="{9790C4DB-1DF1-474A-BDE8-EC4ED6D3A57C}">
      <dsp:nvSpPr>
        <dsp:cNvPr id="0" name=""/>
        <dsp:cNvSpPr/>
      </dsp:nvSpPr>
      <dsp:spPr>
        <a:xfrm>
          <a:off x="0" y="2846951"/>
          <a:ext cx="10515600" cy="8634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/>
            <a:t>CZĘŚĆ DRUGA</a:t>
          </a:r>
          <a:endParaRPr lang="en-US" sz="3600" kern="1200" dirty="0"/>
        </a:p>
      </dsp:txBody>
      <dsp:txXfrm>
        <a:off x="42151" y="2889102"/>
        <a:ext cx="10431298" cy="779158"/>
      </dsp:txXfrm>
    </dsp:sp>
    <dsp:sp modelId="{53E3941C-45F7-4C0F-9C62-7740B87CF3BC}">
      <dsp:nvSpPr>
        <dsp:cNvPr id="0" name=""/>
        <dsp:cNvSpPr/>
      </dsp:nvSpPr>
      <dsp:spPr>
        <a:xfrm>
          <a:off x="0" y="3710412"/>
          <a:ext cx="10515600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800" kern="1200" dirty="0"/>
            <a:t>Rozgrywka w grę „Złoty Wiek”</a:t>
          </a:r>
          <a:endParaRPr lang="en-US" sz="2800" b="1" kern="1200" dirty="0"/>
        </a:p>
      </dsp:txBody>
      <dsp:txXfrm>
        <a:off x="0" y="3710412"/>
        <a:ext cx="10515600" cy="596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37784-A933-4833-BCE5-1FB661E17223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E8AE3-41F3-4E8B-AAB2-FFDFF0C1D1A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07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8E8AE3-41F3-4E8B-AAB2-FFDFF0C1D1A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637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ABD89-7ED8-4215-B4C5-ECEE08D724D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3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1B493-5026-4A3C-BC4A-9F1EFBCA1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BE408EF-58D8-40BD-941D-4FDC0D998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80856E4-58FF-4F72-9F96-F917D8648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72E382-A0C3-4CF5-B637-E92535AE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87C2EE-D723-49EB-8B6F-8CCDD467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576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6DA1AA-EAEF-4933-B3C1-571E09DC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01E4AC-725E-420A-959F-ADB0510A9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A04F6B-1F2D-4285-96AF-8FB05021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E9CF6B-F9D3-4017-B5A6-22DDA930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07B614-C59C-4817-A19B-FE483831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87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76DF1F-B19D-4F65-8B13-FCA2FDEE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FC7D49D-EA1D-43E5-A0A1-3046A61A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9B50F3-1A0C-48BD-811C-35927ACD7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CD3818-8F47-4E21-AB88-1D71364A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60932A4-6532-422D-A8D0-A14FB5C8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12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23F6B4-5F92-4CD7-BDBE-38533037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837BA6-C3F5-4FFE-B5F5-AF93B7E69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C1762DD-A226-4059-8BA5-1DC5B1B11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E59721-511E-45A7-800D-2EC5D8D62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ABBAA98-4BCD-4DE2-BC94-8034AAFC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017ED4B-51AD-4605-A52F-ABD6DF57F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09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89B706-C654-47FD-97CB-75B431FA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1619CFD-4253-401C-9B5D-9D356D80A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1A9DA6-9024-4ED9-807C-5CC02E1EB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DD157B0-091B-41F2-9C4C-CEED01AE0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AF88595-9333-457B-9A4E-81BD5FE0E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73842C5-96FA-4631-AEB2-3A6ADDFEC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37834E4-E87D-4D74-BD6C-895A77E2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AF65CD1-B8B5-482B-8F8D-76E67FD4A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052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583EDB-621F-44B3-9593-8EF87D71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2D929FA-8B0B-40C6-8146-6E32E594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25CD8D2-25D9-4F52-BCF9-95D0BF2F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DC5EEC3-9292-4659-B9EE-CD5DB705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369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B6FBD35-200D-428F-9EA5-0D99E266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1B7A535-46A8-46B1-A886-B4C76237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392DD8-0BAF-4203-9FC5-FC34CFEC9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457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7FBA9E-1D02-405B-96E8-60C1C319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3794CF-62FE-4A12-82AD-1D152FF4E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F829654-1E70-49D6-9005-7BFFBE2CB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3FBEC3C-5E66-44AF-9D8A-925606B1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57E8D0E-647F-4BCB-BC3B-74126BC8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D359CC8-6931-460C-A076-E217D8DD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276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8413D6-588D-4648-BF6C-4B108632D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D63C54B-EA71-48C1-965F-B81088199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713C4D8-2809-4532-8E0D-360DCBF3B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0901462-DFDA-4470-B57E-D5B07B77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24EB54A-BEBF-4EA6-8581-8528DB0B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F147C0-8CBB-409E-8429-847BE53AA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309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2FFCAC-1FE4-4782-A10B-A0C96F73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E17625E-3FD6-4310-B99D-2E7ACE215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20AE40-80C0-4A77-9ACE-04F1C50F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1C197B-CFE4-4BE4-A095-D9F45B0C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DB4FDBA-5A4B-4A77-9E0B-7C4E8F1C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442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BE55E21-436F-4CC3-A8B2-116B004EE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EE30090-8A2F-437C-893B-CD1A18CCF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2B0DAE-7E7D-4ED3-B527-ED31F413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503A9B-679B-45C9-BD67-334EFAE6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2D98215-F858-44C7-BDFD-BB4118B6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416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50C8CF6-64E5-48AA-A533-5193FCAD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79587FE-9E87-4EAD-8E5D-08BA4F84F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6F2750-4C28-4AFA-9ED3-179470438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3F924-A6DB-44A8-BF19-2F0578244130}" type="datetimeFigureOut">
              <a:rPr lang="pl-PL" smtClean="0"/>
              <a:pPr/>
              <a:t>22.01.2024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319B22-F57C-47BE-9BC8-6B8A828C9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39F720-CC1D-461A-9FCB-083456A07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E251-84DF-4641-950C-4C96D9953B0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434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10" Type="http://schemas.openxmlformats.org/officeDocument/2006/relationships/image" Target="../media/image38.png"/><Relationship Id="rId4" Type="http://schemas.openxmlformats.org/officeDocument/2006/relationships/image" Target="../media/image32.jpg"/><Relationship Id="rId9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3299BDD7-F101-479E-A74A-B83F5F3681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975359"/>
            <a:ext cx="10905066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1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301584F-97A6-3A32-16E0-1E202B6AC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Piotr Krzystek</a:t>
            </a:r>
            <a:b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Marek Piwoński</a:t>
            </a:r>
            <a:b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Urszula Wrona</a:t>
            </a:r>
            <a:b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Łukasz Wrona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31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9F6803B-C4BB-41E7-B7E0-23245F3CE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684189"/>
            <a:ext cx="10905066" cy="34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4AF01C0-DAC9-4C85-AE6A-2C812DF9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pl-PL" sz="5200" dirty="0"/>
              <a:t>PLAN SPOTKANIA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C3542011-EAC6-4C14-9A0D-FF9121443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363699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4365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789DCB-5FC4-48E9-961B-8CE51155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9BD61A2-C1EE-4DED-95FB-EE2812593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314"/>
            <a:ext cx="12192000" cy="57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7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B54C223-AA24-47CD-AC20-5D784EC82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999" y="354995"/>
            <a:ext cx="2133827" cy="27950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Brak dostępnego opisu zdjęcia.">
            <a:extLst>
              <a:ext uri="{FF2B5EF4-FFF2-40B4-BE49-F238E27FC236}">
                <a16:creationId xmlns:a16="http://schemas.microsoft.com/office/drawing/2014/main" id="{3FF9BFA4-01D6-4E8E-A84C-A7724EFE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96" y="354995"/>
            <a:ext cx="3529042" cy="2352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A65EA6A-242B-4069-9F2D-6DF83F5C8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9313">
            <a:off x="367954" y="3819883"/>
            <a:ext cx="2668073" cy="1524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6F0F0B7-1E02-4C08-86C6-3CAB79913A62}"/>
              </a:ext>
            </a:extLst>
          </p:cNvPr>
          <p:cNvSpPr txBox="1"/>
          <p:nvPr/>
        </p:nvSpPr>
        <p:spPr>
          <a:xfrm>
            <a:off x="4340413" y="89508"/>
            <a:ext cx="27461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Największy w Polsce projekt edukacyjny wykorzystujący metodę larp, w którym wzięło udział 1100 uczniów (Projekt Demokracja, 2012)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E061DF1-57FD-4686-B6E9-99A68145B732}"/>
              </a:ext>
            </a:extLst>
          </p:cNvPr>
          <p:cNvSpPr txBox="1"/>
          <p:nvPr/>
        </p:nvSpPr>
        <p:spPr>
          <a:xfrm>
            <a:off x="6458068" y="1752529"/>
            <a:ext cx="2746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Inscenizacja poselstwa polskiego króla do władcy hiszpańskiego w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Lermie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2019 rok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5E5E6D1-3AEA-428E-9B07-3B7164338F46}"/>
              </a:ext>
            </a:extLst>
          </p:cNvPr>
          <p:cNvSpPr txBox="1"/>
          <p:nvPr/>
        </p:nvSpPr>
        <p:spPr>
          <a:xfrm>
            <a:off x="3295779" y="4462853"/>
            <a:ext cx="2746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Organizacja kompleksowego Projektu Żółkiewski – obchodów 400-lecia śmierci hetmana.</a:t>
            </a: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BD1C04B5-2CE9-47DC-83D4-7E1BD19716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806" y="3707938"/>
            <a:ext cx="2574449" cy="1925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13C1418C-23A6-4D45-9C09-871D0E225453}"/>
              </a:ext>
            </a:extLst>
          </p:cNvPr>
          <p:cNvSpPr txBox="1"/>
          <p:nvPr/>
        </p:nvSpPr>
        <p:spPr>
          <a:xfrm>
            <a:off x="9678652" y="4063966"/>
            <a:ext cx="191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Wydanie gry planszowej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Chocim. Potęga husarii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w polskiej i ukraińskiej wersji językowej</a:t>
            </a:r>
          </a:p>
        </p:txBody>
      </p:sp>
    </p:spTree>
    <p:extLst>
      <p:ext uri="{BB962C8B-B14F-4D97-AF65-F5344CB8AC3E}">
        <p14:creationId xmlns:p14="http://schemas.microsoft.com/office/powerpoint/2010/main" val="612547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6F02FDB-9656-F651-50F4-7D3ECFE74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50" y="125443"/>
            <a:ext cx="10143099" cy="66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9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8CEC91-E409-42AF-80DD-A830FBFD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 NOWE FIO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0C397D-5660-47E0-9F8C-0FC51EF42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Cel główny Programu NOWEFIO </a:t>
            </a:r>
          </a:p>
          <a:p>
            <a:pPr marL="0" indent="0">
              <a:buNone/>
            </a:pPr>
            <a:r>
              <a:rPr lang="pl-PL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Zwiększenie zaangażowania obywateli i organizacji pozarządowych w życie publiczne przez poprawę samoorganizacji społecznej, wzrost znaczenia sektora obywatelskiego w życiu publicznym oraz wzmocnienie instytucjonalne sektora obywatelskiego w Polsce. </a:t>
            </a:r>
          </a:p>
          <a:p>
            <a:pPr marL="0" indent="0">
              <a:buNone/>
            </a:pPr>
            <a:endParaRPr lang="pl-PL" sz="1800" b="0" i="1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b="1" i="0" dirty="0">
                <a:solidFill>
                  <a:srgbClr val="DF1F36"/>
                </a:solidFill>
                <a:effectLst/>
                <a:latin typeface="Montserrat"/>
              </a:rPr>
              <a:t>Priorytet 2 Organizacje obywatelskie na rzecz dobra wspólnego</a:t>
            </a:r>
          </a:p>
          <a:p>
            <a:pPr marL="0" indent="0" algn="l">
              <a:buNone/>
            </a:pPr>
            <a:r>
              <a:rPr lang="pl-PL" b="0" i="0" dirty="0">
                <a:solidFill>
                  <a:srgbClr val="403F3F"/>
                </a:solidFill>
                <a:effectLst/>
                <a:latin typeface="Montserrat"/>
              </a:rPr>
              <a:t>W ramach priorytetu wspieramy aktywność społeczną na rzecz dobra wspólnego obywateli działających w strukturach organizacji obywatelskich.</a:t>
            </a:r>
          </a:p>
          <a:p>
            <a:pPr marL="0" indent="0">
              <a:buNone/>
            </a:pPr>
            <a:r>
              <a:rPr lang="pl-PL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Projekty powinny pozwolić na zwiększanie aktywności i samoorganizacji obywatelskiej w efekcie przyczyniając się do budowania i powiększania kapitału społecznego (tworzenia więzi społecznych, budowania zaufania, aktywności </a:t>
            </a:r>
            <a:r>
              <a:rPr lang="pl-PL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wolontariackiej</a:t>
            </a:r>
            <a:r>
              <a:rPr lang="pl-PL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w organizacjach obywatelskich). </a:t>
            </a:r>
            <a:endParaRPr lang="pl-PL" b="0" i="0" dirty="0">
              <a:solidFill>
                <a:srgbClr val="403F3F"/>
              </a:solidFill>
              <a:effectLst/>
              <a:latin typeface="Montserra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7983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53E42B-42EC-4312-A884-2AEDAE01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ZAŁOŻENIA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A15852-CA03-4D30-9BFB-20CD7C52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Myślą przewodnią projektu jest idea, że </a:t>
            </a:r>
            <a:r>
              <a:rPr lang="pl-PL" sz="2000" b="1" dirty="0">
                <a:solidFill>
                  <a:srgbClr val="C00000"/>
                </a:solidFill>
              </a:rPr>
              <a:t>aktywizacja lokalnej społeczności powinna polegać na integracji wokół wspólnej pasji</a:t>
            </a:r>
            <a:r>
              <a:rPr lang="pl-PL" sz="2000" dirty="0"/>
              <a:t>. Z wieloletniego doświadczenia naszego Stowarzyszenia wynika, że pasją o szczególnym potencjale aktywizującym jest </a:t>
            </a:r>
            <a:r>
              <a:rPr lang="pl-PL" sz="2000" b="1" dirty="0">
                <a:solidFill>
                  <a:srgbClr val="C00000"/>
                </a:solidFill>
              </a:rPr>
              <a:t>lokalne dziedzictwo kulturowe</a:t>
            </a:r>
            <a:r>
              <a:rPr lang="pl-PL" sz="2000" dirty="0"/>
              <a:t>. 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Stowarzyszenie specjalizuje się w popularyzacji wiedzy dot. okresu I Rzeczpospolitej. Uważamy, że dzieje I RP niosą ze sobą </a:t>
            </a:r>
            <a:r>
              <a:rPr lang="pl-PL" sz="2000" b="1" dirty="0">
                <a:solidFill>
                  <a:srgbClr val="C00000"/>
                </a:solidFill>
              </a:rPr>
              <a:t>przesłanie o wartości budowania kompromisów w życiu społecznym oraz o możliwości współpracy pomimo różnic</a:t>
            </a:r>
            <a:r>
              <a:rPr lang="pl-PL" sz="2000" dirty="0"/>
              <a:t>. Chcemy wykorzystać tę narrację w procesie budowania kapitału społecznego, tj. grup pasjonatów I RP złożonych z Polaków oraz przedstawicieli mniejszości narodowych.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W ramach projektu zamierzamy jako organizacja ekspercka pracować na rzecz wspomnianego kapitału w 11 różnorodnych grupach lokalnych.</a:t>
            </a:r>
          </a:p>
        </p:txBody>
      </p:sp>
    </p:spTree>
    <p:extLst>
      <p:ext uri="{BB962C8B-B14F-4D97-AF65-F5344CB8AC3E}">
        <p14:creationId xmlns:p14="http://schemas.microsoft.com/office/powerpoint/2010/main" val="15627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7F015-014E-4B33-9B8A-6C319695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pl-PL" sz="5400"/>
              <a:t>TEMATYKA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493ECB-1DA7-4166-A26C-D3264EF6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Projekt realizowany będzie przez trzy lata. Co roku tematem przewodnim będzie inne wydarzenie z historii I RP, którego okrągłą rocznicę będziemy obchodzić. Do każdego z tematów wykorzystane zostaną inne, aktywizujące i pozwalające na pracę grupową metody oraz narzędzia animacji – gry planszowe, gry wieloosobowe, </a:t>
            </a:r>
            <a:r>
              <a:rPr lang="pl-PL" sz="2000" dirty="0" err="1"/>
              <a:t>larpy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b="1" dirty="0"/>
              <a:t>2021: </a:t>
            </a:r>
            <a:r>
              <a:rPr lang="pl-PL" sz="2000" dirty="0"/>
              <a:t>400. rocznica </a:t>
            </a:r>
            <a:r>
              <a:rPr lang="pl-PL" sz="2000" b="1" dirty="0"/>
              <a:t>WSPÓLNEGO ZWYCIĘSTWA </a:t>
            </a:r>
            <a:r>
              <a:rPr lang="pl-PL" sz="2000" dirty="0"/>
              <a:t>pod Chocimiem w 1621 r.,</a:t>
            </a:r>
          </a:p>
          <a:p>
            <a:pPr marL="0" indent="0">
              <a:buNone/>
            </a:pPr>
            <a:r>
              <a:rPr lang="pl-PL" sz="2000" b="1" dirty="0"/>
              <a:t>2022: </a:t>
            </a:r>
            <a:r>
              <a:rPr lang="pl-PL" sz="2000" dirty="0"/>
              <a:t>450. rocznica śmierci Zygmunta Augusta i wygaśnięcia </a:t>
            </a:r>
            <a:r>
              <a:rPr lang="pl-PL" sz="2000" b="1" dirty="0"/>
              <a:t>WSPÓLNEJ DYNASTII </a:t>
            </a:r>
            <a:r>
              <a:rPr lang="pl-PL" sz="2000" dirty="0"/>
              <a:t>Jagiellonów w 1572 r.,</a:t>
            </a:r>
          </a:p>
          <a:p>
            <a:pPr marL="0" indent="0">
              <a:buNone/>
            </a:pPr>
            <a:r>
              <a:rPr lang="pl-PL" sz="2000" b="1" dirty="0"/>
              <a:t>2023: </a:t>
            </a:r>
            <a:r>
              <a:rPr lang="pl-PL" sz="2000" dirty="0"/>
              <a:t>450. rocznica pierwszej </a:t>
            </a:r>
            <a:r>
              <a:rPr lang="pl-PL" sz="2000" b="1" dirty="0"/>
              <a:t>WSPÓLNEJ WOLNEJ ELEKCJI </a:t>
            </a:r>
            <a:r>
              <a:rPr lang="pl-PL" sz="2000" dirty="0"/>
              <a:t>w 1573 r.</a:t>
            </a:r>
          </a:p>
        </p:txBody>
      </p:sp>
    </p:spTree>
    <p:extLst>
      <p:ext uri="{BB962C8B-B14F-4D97-AF65-F5344CB8AC3E}">
        <p14:creationId xmlns:p14="http://schemas.microsoft.com/office/powerpoint/2010/main" val="309872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5019596-75CD-4C99-9CDF-0C18420CF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611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5" name="Tytuł 1">
            <a:extLst>
              <a:ext uri="{FF2B5EF4-FFF2-40B4-BE49-F238E27FC236}">
                <a16:creationId xmlns:a16="http://schemas.microsoft.com/office/drawing/2014/main" id="{C1AC3E39-C414-45F3-B5BB-F7167C36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2218954"/>
            <a:ext cx="3438144" cy="1124712"/>
          </a:xfrm>
        </p:spPr>
        <p:txBody>
          <a:bodyPr anchor="b">
            <a:normAutofit fontScale="90000"/>
          </a:bodyPr>
          <a:lstStyle/>
          <a:p>
            <a:r>
              <a:rPr lang="pl-PL" sz="2800" dirty="0"/>
              <a:t>RZECZPOSPOLITA OBOJGA NARODÓW</a:t>
            </a:r>
            <a:br>
              <a:rPr lang="pl-PL" sz="2800" dirty="0"/>
            </a:br>
            <a:br>
              <a:rPr lang="pl-PL" sz="2800" dirty="0"/>
            </a:br>
            <a:r>
              <a:rPr lang="pl-PL" sz="2800" dirty="0"/>
              <a:t>Jedno państwo – wiele narodów</a:t>
            </a:r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id="{E1634DEB-7416-4B38-B320-77B1E4F28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3474710"/>
            <a:ext cx="3438906" cy="2450602"/>
          </a:xfrm>
        </p:spPr>
        <p:txBody>
          <a:bodyPr anchor="t">
            <a:normAutofit lnSpcReduction="10000"/>
          </a:bodyPr>
          <a:lstStyle/>
          <a:p>
            <a:r>
              <a:rPr lang="pl-PL" dirty="0"/>
              <a:t>Polska </a:t>
            </a:r>
          </a:p>
          <a:p>
            <a:r>
              <a:rPr lang="pl-PL" dirty="0"/>
              <a:t>Ukraina</a:t>
            </a:r>
          </a:p>
          <a:p>
            <a:r>
              <a:rPr lang="pl-PL" dirty="0"/>
              <a:t>Białoruś</a:t>
            </a:r>
          </a:p>
          <a:p>
            <a:r>
              <a:rPr lang="pl-PL" dirty="0"/>
              <a:t>Litwa</a:t>
            </a:r>
          </a:p>
          <a:p>
            <a:r>
              <a:rPr lang="pl-PL" dirty="0"/>
              <a:t>Łotwa</a:t>
            </a:r>
          </a:p>
        </p:txBody>
      </p:sp>
    </p:spTree>
    <p:extLst>
      <p:ext uri="{BB962C8B-B14F-4D97-AF65-F5344CB8AC3E}">
        <p14:creationId xmlns:p14="http://schemas.microsoft.com/office/powerpoint/2010/main" val="76981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4B1A134-A4A2-4B59-D372-FF7BED55D7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-5025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56A0FDA-9157-2C6B-6549-4570BD71D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5227480"/>
            <a:ext cx="12192003" cy="1630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7338B25-906E-B015-6060-A669EE4C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5189"/>
            <a:ext cx="7061616" cy="8041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1573-2023: wspólna elekcja</a:t>
            </a:r>
            <a:endParaRPr lang="en-US" sz="32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6A3C8CE-26B9-D061-59D9-B73267F58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7485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F877943-CA6B-FAFE-9840-3D0B02D23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3B65C2-8219-E08F-136B-F7517B115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6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10C4915-43B7-58C4-F184-5632DE3C86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9EC0C36-08D0-A76E-A1ED-11B98E9B5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5200" dirty="0">
                <a:solidFill>
                  <a:srgbClr val="FFFFFF"/>
                </a:solidFill>
              </a:rPr>
              <a:t>Śmierć króla</a:t>
            </a:r>
            <a:br>
              <a:rPr lang="pl-PL" sz="5200" dirty="0">
                <a:solidFill>
                  <a:srgbClr val="FFFFFF"/>
                </a:solidFill>
              </a:rPr>
            </a:br>
            <a:r>
              <a:rPr lang="pl-PL" sz="5200" dirty="0">
                <a:solidFill>
                  <a:srgbClr val="FFFFFF"/>
                </a:solidFill>
              </a:rPr>
              <a:t>Zygmunta II Augusta</a:t>
            </a:r>
            <a:br>
              <a:rPr lang="pl-PL" sz="5200" dirty="0">
                <a:solidFill>
                  <a:srgbClr val="FFFFFF"/>
                </a:solidFill>
              </a:rPr>
            </a:br>
            <a:r>
              <a:rPr lang="pl-PL" sz="5200" dirty="0">
                <a:solidFill>
                  <a:srgbClr val="FFFFFF"/>
                </a:solidFill>
              </a:rPr>
              <a:t>1572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41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1E850C8-6C95-30F4-3E9D-4D90826064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" r="7274" b="-1"/>
          <a:stretch/>
        </p:blipFill>
        <p:spPr bwMode="auto"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8D3B004-BA26-779C-CD9D-1CD9D9A7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4800" dirty="0"/>
              <a:t>Sejm konwokacyjny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4772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D914B8-67E0-A730-A93B-F828E354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l-PL" sz="5400" dirty="0"/>
              <a:t>Konfederacja Warszawska</a:t>
            </a:r>
          </a:p>
        </p:txBody>
      </p:sp>
      <p:sp>
        <p:nvSpPr>
          <p:cNvPr id="10269" name="Symbol zastępczy zawartości 2">
            <a:extLst>
              <a:ext uri="{FF2B5EF4-FFF2-40B4-BE49-F238E27FC236}">
                <a16:creationId xmlns:a16="http://schemas.microsoft.com/office/drawing/2014/main" id="{F4DE7171-998B-AF5D-5410-2280058CD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75726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Naprzód </a:t>
            </a:r>
            <a:r>
              <a:rPr lang="pl-PL" sz="18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żadnego rozerwania 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miedzy sobą nie czynić ani </a:t>
            </a:r>
            <a:r>
              <a:rPr lang="pl-PL" sz="18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dysmembracyjej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żadnej dopuścić, jako w jednej, nierozdzielnej Rzeczypospolitej</a:t>
            </a:r>
            <a:r>
              <a:rPr lang="pl-PL" sz="18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ani jedna część bez drugiej pana sobie obierać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ani stronnictwami prywatnymi z inszym </a:t>
            </a:r>
            <a:r>
              <a:rPr lang="pl-PL" sz="18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narabiać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pl-PL" sz="18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Ale podług miejsca i czasu tu naznaczonego zjechać się do gromady koronnej i </a:t>
            </a:r>
            <a:r>
              <a:rPr lang="pl-PL" sz="18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spólnie</a:t>
            </a:r>
            <a:r>
              <a:rPr lang="pl-PL" sz="18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 spokojnie tę sprawę obierania pana podług wolej Bożej do skutku słusznego przywieść. A inaczej na żadnej pana nie pozwalać, jedno z takową pewną a </a:t>
            </a:r>
            <a:r>
              <a:rPr lang="pl-PL" sz="18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mianowitą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umową: </a:t>
            </a:r>
            <a:r>
              <a:rPr lang="pl-PL" sz="18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iż nam pierwej prawa wszystkie, przywileje i wolności nasze, które są i które mu podamy po obraniu</a:t>
            </a:r>
            <a:r>
              <a:rPr lang="pl-PL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poprzysiąc ma.</a:t>
            </a:r>
            <a:endParaRPr lang="pl-PL" sz="2400" i="1" dirty="0"/>
          </a:p>
        </p:txBody>
      </p:sp>
      <p:pic>
        <p:nvPicPr>
          <p:cNvPr id="10242" name="Picture 2" descr="undefined">
            <a:extLst>
              <a:ext uri="{FF2B5EF4-FFF2-40B4-BE49-F238E27FC236}">
                <a16:creationId xmlns:a16="http://schemas.microsoft.com/office/drawing/2014/main" id="{2F17E37E-E566-B725-94FF-3DA983AA5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5" r="15858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820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Symbol zastępczy zawartości 6" descr="Obraz zawierający obraz, sztuka, Sztuki wizualne, mitologia&#10;&#10;Opis wygenerowany automatycznie">
            <a:extLst>
              <a:ext uri="{FF2B5EF4-FFF2-40B4-BE49-F238E27FC236}">
                <a16:creationId xmlns:a16="http://schemas.microsoft.com/office/drawing/2014/main" id="{AF55072F-6D7D-5E54-FC2E-98EBF5093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95" r="9616" b="-1"/>
          <a:stretch/>
        </p:blipFill>
        <p:spPr>
          <a:xfrm>
            <a:off x="812842" y="457200"/>
            <a:ext cx="10566315" cy="5943600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87A75762-8B22-CE22-D17C-10153B17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SEJM ELEKCYJNY</a:t>
            </a:r>
          </a:p>
        </p:txBody>
      </p:sp>
    </p:spTree>
    <p:extLst>
      <p:ext uri="{BB962C8B-B14F-4D97-AF65-F5344CB8AC3E}">
        <p14:creationId xmlns:p14="http://schemas.microsoft.com/office/powerpoint/2010/main" val="1215311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F73ABF-A9DD-40A1-2AEB-E540D30D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557189"/>
            <a:ext cx="3357159" cy="2785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ELEKCI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Ilustracja">
            <a:extLst>
              <a:ext uri="{FF2B5EF4-FFF2-40B4-BE49-F238E27FC236}">
                <a16:creationId xmlns:a16="http://schemas.microsoft.com/office/drawing/2014/main" id="{AFF8DDEA-0ABD-50AE-9BCB-99570131F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3438"/>
          <a:stretch/>
        </p:blipFill>
        <p:spPr bwMode="auto">
          <a:xfrm>
            <a:off x="4657343" y="-2"/>
            <a:ext cx="2745766" cy="222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3EAD3BD-D9B0-608A-B7BA-FDB7AAAE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6" r="3" b="31558"/>
          <a:stretch/>
        </p:blipFill>
        <p:spPr bwMode="auto">
          <a:xfrm>
            <a:off x="4657343" y="2400474"/>
            <a:ext cx="2742158" cy="205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lustracja">
            <a:extLst>
              <a:ext uri="{FF2B5EF4-FFF2-40B4-BE49-F238E27FC236}">
                <a16:creationId xmlns:a16="http://schemas.microsoft.com/office/drawing/2014/main" id="{B0706DC6-C771-35FB-4CC0-3E93464B1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5" r="-2" b="26138"/>
          <a:stretch/>
        </p:blipFill>
        <p:spPr bwMode="auto">
          <a:xfrm>
            <a:off x="7570565" y="10"/>
            <a:ext cx="4614002" cy="333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Ilustracja">
            <a:extLst>
              <a:ext uri="{FF2B5EF4-FFF2-40B4-BE49-F238E27FC236}">
                <a16:creationId xmlns:a16="http://schemas.microsoft.com/office/drawing/2014/main" id="{D8D0581D-7FF6-0FA8-1D93-F9E430752B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36481"/>
          <a:stretch/>
        </p:blipFill>
        <p:spPr bwMode="auto">
          <a:xfrm>
            <a:off x="4653627" y="4629236"/>
            <a:ext cx="2745764" cy="222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ja">
            <a:extLst>
              <a:ext uri="{FF2B5EF4-FFF2-40B4-BE49-F238E27FC236}">
                <a16:creationId xmlns:a16="http://schemas.microsoft.com/office/drawing/2014/main" id="{73B03C9D-2D2E-EEE2-1138-5EE5173DC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0303"/>
          <a:stretch/>
        </p:blipFill>
        <p:spPr bwMode="auto">
          <a:xfrm>
            <a:off x="7570565" y="3509264"/>
            <a:ext cx="4614002" cy="334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23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BA2644-A6AC-81C3-6C1F-20388689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Artykuły Henrykowskie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466E4E-0611-4932-764B-B85311B7F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b="0" i="0" dirty="0">
                <a:effectLst/>
                <a:latin typeface="+mj-lt"/>
              </a:rPr>
              <a:t>gwarantowały szlachcie </a:t>
            </a:r>
            <a:r>
              <a:rPr lang="pl-PL" b="1" i="0" dirty="0">
                <a:effectLst/>
                <a:latin typeface="+mj-lt"/>
              </a:rPr>
              <a:t>zachowanie </a:t>
            </a:r>
            <a:r>
              <a:rPr lang="pl-PL" b="1" i="0" u="none" strike="noStrike" dirty="0">
                <a:effectLst/>
                <a:latin typeface="+mj-lt"/>
              </a:rPr>
              <a:t>przywilejów</a:t>
            </a:r>
            <a:r>
              <a:rPr lang="pl-PL" b="0" i="0" dirty="0">
                <a:effectLst/>
                <a:latin typeface="+mj-lt"/>
              </a:rPr>
              <a:t>;</a:t>
            </a:r>
          </a:p>
          <a:p>
            <a:r>
              <a:rPr lang="pl-PL" b="0" i="0" dirty="0">
                <a:effectLst/>
                <a:latin typeface="+mj-lt"/>
              </a:rPr>
              <a:t>określały zasady ustroju i prawa Rzeczypospolitej;</a:t>
            </a:r>
          </a:p>
          <a:p>
            <a:r>
              <a:rPr lang="pl-PL" b="0" i="0" dirty="0">
                <a:effectLst/>
                <a:latin typeface="+mj-lt"/>
              </a:rPr>
              <a:t>nakazywały królowi </a:t>
            </a:r>
            <a:r>
              <a:rPr lang="pl-PL" b="1" i="0" dirty="0">
                <a:effectLst/>
                <a:latin typeface="+mj-lt"/>
              </a:rPr>
              <a:t>zwoływanie sejmu walnego co dwa lata na okres 6 tygodni</a:t>
            </a:r>
            <a:r>
              <a:rPr lang="pl-PL" b="0" i="0" dirty="0">
                <a:effectLst/>
                <a:latin typeface="+mj-lt"/>
              </a:rPr>
              <a:t>, a w razie nagłej potrzeby </a:t>
            </a:r>
            <a:r>
              <a:rPr lang="pl-PL" b="0" i="0" u="none" strike="noStrike" dirty="0">
                <a:effectLst/>
                <a:latin typeface="+mj-lt"/>
              </a:rPr>
              <a:t>sejm nadzwyczajny</a:t>
            </a:r>
            <a:r>
              <a:rPr lang="pl-PL" b="0" i="0" dirty="0">
                <a:effectLst/>
                <a:latin typeface="+mj-lt"/>
              </a:rPr>
              <a:t>;</a:t>
            </a:r>
          </a:p>
          <a:p>
            <a:r>
              <a:rPr lang="pl-PL" b="0" i="0" dirty="0">
                <a:effectLst/>
                <a:latin typeface="+mj-lt"/>
              </a:rPr>
              <a:t>zobowiązywały króla, aby na stałe miał przy swoim boku radę doradczą złożoną z szesnastu senatorów (tzw. </a:t>
            </a:r>
            <a:r>
              <a:rPr lang="pl-PL" b="0" i="0" u="none" strike="noStrike" dirty="0">
                <a:effectLst/>
                <a:latin typeface="+mj-lt"/>
              </a:rPr>
              <a:t>senatorów rezydentów</a:t>
            </a:r>
            <a:r>
              <a:rPr lang="pl-PL" b="0" i="0" dirty="0">
                <a:effectLst/>
                <a:latin typeface="+mj-lt"/>
              </a:rPr>
              <a:t>) składających sprawozdanie na sejmie;</a:t>
            </a:r>
          </a:p>
          <a:p>
            <a:r>
              <a:rPr lang="pl-PL" b="0" i="0" dirty="0">
                <a:effectLst/>
                <a:latin typeface="+mj-lt"/>
              </a:rPr>
              <a:t>nie pozwalały na używanie tytułu dziedzicznego; </a:t>
            </a:r>
            <a:r>
              <a:rPr lang="pl-PL" b="1" i="0" dirty="0">
                <a:effectLst/>
                <a:latin typeface="+mj-lt"/>
              </a:rPr>
              <a:t>król miał być wybierany tylko poprzez wolną elekcję;</a:t>
            </a:r>
          </a:p>
          <a:p>
            <a:r>
              <a:rPr lang="pl-PL" b="0" i="0" dirty="0">
                <a:effectLst/>
                <a:latin typeface="+mj-lt"/>
              </a:rPr>
              <a:t>politykę wewnętrzną i zagraniczną oraz </a:t>
            </a:r>
            <a:r>
              <a:rPr lang="pl-PL" b="0" i="0" u="none" strike="noStrike" dirty="0">
                <a:effectLst/>
                <a:latin typeface="+mj-lt"/>
              </a:rPr>
              <a:t>wypowiedzenie wojny</a:t>
            </a:r>
            <a:r>
              <a:rPr lang="pl-PL" b="0" i="0" dirty="0">
                <a:effectLst/>
                <a:latin typeface="+mj-lt"/>
              </a:rPr>
              <a:t> poddawały kontroli </a:t>
            </a:r>
            <a:r>
              <a:rPr lang="pl-PL" b="1" i="0" dirty="0">
                <a:effectLst/>
                <a:latin typeface="+mj-lt"/>
              </a:rPr>
              <a:t>sejmu</a:t>
            </a:r>
            <a:r>
              <a:rPr lang="pl-PL" b="0" i="0" dirty="0">
                <a:effectLst/>
                <a:latin typeface="+mj-lt"/>
              </a:rPr>
              <a:t>;</a:t>
            </a:r>
          </a:p>
          <a:p>
            <a:r>
              <a:rPr lang="pl-PL" b="0" i="0" dirty="0">
                <a:effectLst/>
                <a:latin typeface="+mj-lt"/>
              </a:rPr>
              <a:t>zabraniały królowi podejmowania istotnych decyzji politycznych bez zgody senatorów przebywających na dworze królewskim;</a:t>
            </a:r>
          </a:p>
          <a:p>
            <a:r>
              <a:rPr lang="pl-PL" b="0" i="0" dirty="0">
                <a:effectLst/>
                <a:latin typeface="+mj-lt"/>
              </a:rPr>
              <a:t>narzucały zależność monarchy od praw Rzeczypospolitej, czyli od woli szlachty;</a:t>
            </a:r>
          </a:p>
          <a:p>
            <a:r>
              <a:rPr lang="pl-PL" b="0" i="0" dirty="0">
                <a:effectLst/>
                <a:latin typeface="+mj-lt"/>
              </a:rPr>
              <a:t>obywatele mieli </a:t>
            </a:r>
            <a:r>
              <a:rPr lang="pl-PL" b="1" i="0" dirty="0">
                <a:effectLst/>
                <a:latin typeface="+mj-lt"/>
              </a:rPr>
              <a:t>prawo do wolności wyznania </a:t>
            </a:r>
            <a:r>
              <a:rPr lang="pl-PL" b="0" i="0" dirty="0">
                <a:effectLst/>
                <a:latin typeface="+mj-lt"/>
              </a:rPr>
              <a:t>(przysięga na przestrzeganie postanowień </a:t>
            </a:r>
            <a:r>
              <a:rPr lang="pl-PL" b="0" i="0" u="none" strike="noStrike" dirty="0">
                <a:effectLst/>
                <a:latin typeface="+mj-lt"/>
              </a:rPr>
              <a:t>konfederacji warszawskiej</a:t>
            </a:r>
            <a:r>
              <a:rPr lang="pl-PL" b="0" i="0" dirty="0">
                <a:effectLst/>
                <a:latin typeface="+mj-lt"/>
              </a:rPr>
              <a:t>), zobowiązano króla do zachowania </a:t>
            </a:r>
            <a:r>
              <a:rPr lang="pl-PL" b="0" i="1" dirty="0">
                <a:effectLst/>
                <a:latin typeface="+mj-lt"/>
              </a:rPr>
              <a:t>pokoju między różnowiercami</a:t>
            </a:r>
            <a:r>
              <a:rPr lang="pl-PL" b="0" i="0" dirty="0">
                <a:effectLst/>
                <a:latin typeface="+mj-lt"/>
              </a:rPr>
              <a:t>;</a:t>
            </a:r>
          </a:p>
          <a:p>
            <a:r>
              <a:rPr lang="pl-PL" b="0" i="0" dirty="0">
                <a:effectLst/>
                <a:latin typeface="+mj-lt"/>
              </a:rPr>
              <a:t>w ostatnim artykule zezwalały na </a:t>
            </a:r>
            <a:r>
              <a:rPr lang="pl-PL" b="1" i="0" dirty="0">
                <a:effectLst/>
                <a:latin typeface="+mj-lt"/>
              </a:rPr>
              <a:t>wypowiedzenie królowi posłuszeństwa (</a:t>
            </a:r>
            <a:r>
              <a:rPr lang="pl-PL" b="1" i="0" u="none" strike="noStrike" dirty="0">
                <a:effectLst/>
                <a:latin typeface="+mj-lt"/>
              </a:rPr>
              <a:t>rokosz</a:t>
            </a:r>
            <a:r>
              <a:rPr lang="pl-PL" b="1" i="0" dirty="0">
                <a:effectLst/>
                <a:latin typeface="+mj-lt"/>
              </a:rPr>
              <a:t>)</a:t>
            </a:r>
            <a:r>
              <a:rPr lang="pl-PL" b="0" i="0" dirty="0">
                <a:effectLst/>
                <a:latin typeface="+mj-lt"/>
              </a:rPr>
              <a:t>, w wypadku złamania przez niego przyjętych zobowiązań.</a:t>
            </a:r>
          </a:p>
          <a:p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7972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87BEB2-4237-5427-95C0-C53E065A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pl-PL" sz="4000" dirty="0"/>
              <a:t>Pacta Conventa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DA2C50-2DFC-1B27-2DDB-57BCC23ED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4744" cy="4303465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1800" b="1" i="0" dirty="0">
                <a:effectLst/>
                <a:latin typeface="+mj-lt"/>
              </a:rPr>
              <a:t>kształcenia 100 polskich szlachciców we </a:t>
            </a:r>
            <a:r>
              <a:rPr lang="pl-PL" sz="1800" b="1" i="0" strike="noStrike" dirty="0">
                <a:effectLst/>
                <a:latin typeface="+mj-lt"/>
              </a:rPr>
              <a:t>Francji</a:t>
            </a:r>
            <a:r>
              <a:rPr lang="pl-PL" sz="1800" b="1" i="0" dirty="0">
                <a:effectLst/>
                <a:latin typeface="+mj-lt"/>
              </a:rPr>
              <a:t> </a:t>
            </a:r>
            <a:r>
              <a:rPr lang="pl-PL" sz="1800" b="0" i="0" dirty="0">
                <a:effectLst/>
                <a:latin typeface="+mj-lt"/>
              </a:rPr>
              <a:t>na swój koszt,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1" i="0" dirty="0">
                <a:effectLst/>
                <a:latin typeface="+mj-lt"/>
              </a:rPr>
              <a:t>spłaty długów </a:t>
            </a:r>
            <a:r>
              <a:rPr lang="pl-PL" sz="1800" b="0" i="0" strike="noStrike" dirty="0">
                <a:effectLst/>
                <a:latin typeface="+mj-lt"/>
              </a:rPr>
              <a:t>Zygmunta Augusta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utrzymywania </a:t>
            </a:r>
            <a:r>
              <a:rPr lang="pl-PL" sz="1800" b="1" i="0" dirty="0">
                <a:effectLst/>
                <a:latin typeface="+mj-lt"/>
              </a:rPr>
              <a:t>przymierza polsko-francuskiego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sprowadzenia </a:t>
            </a:r>
            <a:r>
              <a:rPr lang="pl-PL" sz="1800" b="1" i="0" dirty="0">
                <a:effectLst/>
                <a:latin typeface="+mj-lt"/>
              </a:rPr>
              <a:t>4 tysięcy piechoty </a:t>
            </a:r>
            <a:r>
              <a:rPr lang="pl-PL" sz="1800" b="0" i="0" dirty="0">
                <a:effectLst/>
                <a:latin typeface="+mj-lt"/>
              </a:rPr>
              <a:t>gaskońskiej przeciw </a:t>
            </a:r>
            <a:r>
              <a:rPr lang="pl-PL" sz="1800" b="0" i="0" strike="noStrike" dirty="0">
                <a:effectLst/>
                <a:latin typeface="+mj-lt"/>
              </a:rPr>
              <a:t>Iwanowi Groźnemu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sprowadzenia </a:t>
            </a:r>
            <a:r>
              <a:rPr lang="pl-PL" sz="1800" b="1" i="0" dirty="0">
                <a:effectLst/>
                <a:latin typeface="+mj-lt"/>
              </a:rPr>
              <a:t>uczonych</a:t>
            </a:r>
            <a:r>
              <a:rPr lang="pl-PL" sz="1800" b="0" i="0" dirty="0">
                <a:effectLst/>
                <a:latin typeface="+mj-lt"/>
              </a:rPr>
              <a:t> z zagranicy do </a:t>
            </a:r>
            <a:r>
              <a:rPr lang="pl-PL" sz="1800" b="0" i="0" strike="noStrike" dirty="0">
                <a:effectLst/>
                <a:latin typeface="+mj-lt"/>
              </a:rPr>
              <a:t>Akademii Krakowskiej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łożenia co roku na potrzeby Rzeczypospolitej </a:t>
            </a:r>
            <a:r>
              <a:rPr lang="pl-PL" sz="1800" b="1" i="0" dirty="0">
                <a:effectLst/>
                <a:latin typeface="+mj-lt"/>
              </a:rPr>
              <a:t>450 tysięcy złotych </a:t>
            </a:r>
            <a:r>
              <a:rPr lang="pl-PL" sz="1800" b="0" i="0" dirty="0">
                <a:effectLst/>
                <a:latin typeface="+mj-lt"/>
              </a:rPr>
              <a:t>ze swoich własnych zasobów,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wysłania na </a:t>
            </a:r>
            <a:r>
              <a:rPr lang="pl-PL" sz="1800" b="0" i="0" strike="noStrike" dirty="0">
                <a:effectLst/>
                <a:latin typeface="+mj-lt"/>
              </a:rPr>
              <a:t>Bałtyk</a:t>
            </a:r>
            <a:r>
              <a:rPr lang="pl-PL" sz="1800" b="0" i="0" dirty="0">
                <a:effectLst/>
                <a:latin typeface="+mj-lt"/>
              </a:rPr>
              <a:t> </a:t>
            </a:r>
            <a:r>
              <a:rPr lang="pl-PL" sz="1800" b="1" i="0" strike="noStrike" dirty="0">
                <a:effectLst/>
                <a:latin typeface="+mj-lt"/>
              </a:rPr>
              <a:t>floty francuskiej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odbudowy </a:t>
            </a:r>
            <a:r>
              <a:rPr lang="pl-PL" sz="1800" b="1" i="0" dirty="0">
                <a:effectLst/>
                <a:latin typeface="+mj-lt"/>
              </a:rPr>
              <a:t>floty polskiej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b="0" i="0" dirty="0">
                <a:effectLst/>
                <a:latin typeface="+mj-lt"/>
              </a:rPr>
              <a:t>odrestaurowania </a:t>
            </a:r>
            <a:r>
              <a:rPr lang="pl-PL" sz="1800" b="1" i="0" strike="noStrike" dirty="0">
                <a:effectLst/>
                <a:latin typeface="+mj-lt"/>
              </a:rPr>
              <a:t>Akademii Krakowskiej</a:t>
            </a:r>
            <a:r>
              <a:rPr lang="pl-PL" sz="1800" b="0" i="0" dirty="0">
                <a:effectLst/>
                <a:latin typeface="+mj-lt"/>
              </a:rPr>
              <a:t>,</a:t>
            </a:r>
          </a:p>
          <a:p>
            <a:r>
              <a:rPr lang="pl-PL" sz="1800" b="0" i="0" dirty="0">
                <a:effectLst/>
                <a:latin typeface="+mj-lt"/>
              </a:rPr>
              <a:t>Zawarcie małżeństwa z </a:t>
            </a:r>
            <a:r>
              <a:rPr lang="pl-PL" sz="1800" b="1" i="0" strike="noStrike" dirty="0">
                <a:effectLst/>
                <a:latin typeface="+mj-lt"/>
              </a:rPr>
              <a:t>Anną Jagiellonką</a:t>
            </a:r>
            <a:r>
              <a:rPr lang="pl-PL" sz="1800" b="0" i="0" dirty="0">
                <a:effectLst/>
                <a:latin typeface="+mj-lt"/>
              </a:rPr>
              <a:t>, choć pierwotnie przewidywane, ostatecznie nie znalazło się w tekście umowy.</a:t>
            </a:r>
          </a:p>
          <a:p>
            <a:endParaRPr lang="pl-PL" sz="1700" dirty="0"/>
          </a:p>
        </p:txBody>
      </p:sp>
      <p:pic>
        <p:nvPicPr>
          <p:cNvPr id="2050" name="Picture 2" descr="Miniatura Anny Jagiellonki z około 1576 r.">
            <a:extLst>
              <a:ext uri="{FF2B5EF4-FFF2-40B4-BE49-F238E27FC236}">
                <a16:creationId xmlns:a16="http://schemas.microsoft.com/office/drawing/2014/main" id="{29B3D2F8-0732-B675-2149-5E788E568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9"/>
          <a:stretch/>
        </p:blipFill>
        <p:spPr bwMode="auto">
          <a:xfrm>
            <a:off x="7989293" y="1904282"/>
            <a:ext cx="3423093" cy="42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754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2EF08560-AAC3-EA1C-152F-6761366F4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3" b="1790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5" name="Rectangle 3789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48609B0-00C5-7EDB-75AB-B5289CE4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Poselstwo do Francji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7897" name="Straight Connector 3789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99" name="Straight Connector 3789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832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undefined">
            <a:extLst>
              <a:ext uri="{FF2B5EF4-FFF2-40B4-BE49-F238E27FC236}">
                <a16:creationId xmlns:a16="http://schemas.microsoft.com/office/drawing/2014/main" id="{6DB95D32-069D-E215-6CAC-D6F8678374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6" b="1445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Rectangle 2355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3F5E5A-AD64-2EDA-0E40-E367EF5F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Koronacja</a:t>
            </a:r>
          </a:p>
        </p:txBody>
      </p:sp>
      <p:cxnSp>
        <p:nvCxnSpPr>
          <p:cNvPr id="23561" name="Straight Connector 2356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3" name="Straight Connector 2356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934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8EF6BC4B-D765-A00F-7648-9CEAC8BFB6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2" b="445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Rectangle 2253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8843296-4A00-5D9D-7B9E-EAF65BEC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Ucieczka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2537" name="Straight Connector 2253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39" name="Straight Connector 2253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461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D6C15C3-A357-0B6D-7BCE-16C9A9BFE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34" y="0"/>
            <a:ext cx="9153525" cy="6865144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87A75762-8B22-CE22-D17C-10153B17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2962274"/>
            <a:ext cx="8162925" cy="962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b="1" kern="1200" dirty="0">
                <a:solidFill>
                  <a:schemeClr val="bg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GRA PLANSZOWA ZŁOTY WIEK</a:t>
            </a:r>
            <a:endParaRPr lang="en-US" b="1" kern="1200" dirty="0">
              <a:solidFill>
                <a:schemeClr val="bg1"/>
              </a:solidFill>
              <a:highlight>
                <a:srgbClr val="00FF00"/>
              </a:highligh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7479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E38DF9-289C-A02B-1D7D-86CF1B572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pl-PL" sz="4000" dirty="0"/>
              <a:t>PLANSZA GŁÓWNA</a:t>
            </a:r>
          </a:p>
        </p:txBody>
      </p:sp>
      <p:pic>
        <p:nvPicPr>
          <p:cNvPr id="7" name="Symbol zastępczy zawartości 6" descr="Obraz zawierający kubek&#10;&#10;Opis wygenerowany automatycznie">
            <a:extLst>
              <a:ext uri="{FF2B5EF4-FFF2-40B4-BE49-F238E27FC236}">
                <a16:creationId xmlns:a16="http://schemas.microsoft.com/office/drawing/2014/main" id="{F9716343-B924-BBF0-F895-3806FC4FC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95" y="1876497"/>
            <a:ext cx="985470" cy="1808440"/>
          </a:xfrm>
        </p:spPr>
      </p:pic>
      <p:pic>
        <p:nvPicPr>
          <p:cNvPr id="5" name="Symbol zastępczy zawartości 4" descr="Obraz zawierający tekst, plakat, sztuka, ilustracja&#10;&#10;Opis wygenerowany automatycznie">
            <a:extLst>
              <a:ext uri="{FF2B5EF4-FFF2-40B4-BE49-F238E27FC236}">
                <a16:creationId xmlns:a16="http://schemas.microsoft.com/office/drawing/2014/main" id="{54DFEFC2-5FBD-C8B5-3E7A-96C5C96889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pic>
        <p:nvPicPr>
          <p:cNvPr id="10" name="Obraz 9" descr="Obraz zawierający serce&#10;&#10;Opis wygenerowany automatycznie">
            <a:extLst>
              <a:ext uri="{FF2B5EF4-FFF2-40B4-BE49-F238E27FC236}">
                <a16:creationId xmlns:a16="http://schemas.microsoft.com/office/drawing/2014/main" id="{B2D42D8F-5727-7ECE-E690-09E030E62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80" y="2922885"/>
            <a:ext cx="985470" cy="1808442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EACCDFE-9467-E99E-49BC-E9A3DF7EF06E}"/>
              </a:ext>
            </a:extLst>
          </p:cNvPr>
          <p:cNvSpPr txBox="1"/>
          <p:nvPr/>
        </p:nvSpPr>
        <p:spPr>
          <a:xfrm>
            <a:off x="1494030" y="2361039"/>
            <a:ext cx="2872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Tor Punktów Prestiżu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(zwycięstwa)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49CD1D1-86B9-76A0-ACFF-0586E589834C}"/>
              </a:ext>
            </a:extLst>
          </p:cNvPr>
          <p:cNvSpPr txBox="1"/>
          <p:nvPr/>
        </p:nvSpPr>
        <p:spPr>
          <a:xfrm>
            <a:off x="1485255" y="3363024"/>
            <a:ext cx="2604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tory Znaczenia w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prowincjach</a:t>
            </a:r>
          </a:p>
        </p:txBody>
      </p:sp>
      <p:pic>
        <p:nvPicPr>
          <p:cNvPr id="15" name="Obraz 14" descr="Obraz zawierający zrzut ekranu, kreskówka&#10;&#10;Opis wygenerowany automatycznie">
            <a:extLst>
              <a:ext uri="{FF2B5EF4-FFF2-40B4-BE49-F238E27FC236}">
                <a16:creationId xmlns:a16="http://schemas.microsoft.com/office/drawing/2014/main" id="{1020DBFB-6F55-180F-C872-DAFE259793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11" y="4365009"/>
            <a:ext cx="1378708" cy="222807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076051F-405B-C7FD-0D92-6F78BB01A461}"/>
              </a:ext>
            </a:extLst>
          </p:cNvPr>
          <p:cNvSpPr txBox="1"/>
          <p:nvPr/>
        </p:nvSpPr>
        <p:spPr>
          <a:xfrm>
            <a:off x="2083523" y="4315828"/>
            <a:ext cx="2305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tory zagrożenia</a:t>
            </a:r>
          </a:p>
        </p:txBody>
      </p:sp>
    </p:spTree>
    <p:extLst>
      <p:ext uri="{BB962C8B-B14F-4D97-AF65-F5344CB8AC3E}">
        <p14:creationId xmlns:p14="http://schemas.microsoft.com/office/powerpoint/2010/main" val="169448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EE6788-32FD-6F98-4F51-A6E54D98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409825" cy="3311525"/>
          </a:xfrm>
        </p:spPr>
        <p:txBody>
          <a:bodyPr/>
          <a:lstStyle/>
          <a:p>
            <a:r>
              <a:rPr lang="pl-PL" dirty="0"/>
              <a:t>PLANSZA</a:t>
            </a:r>
            <a:br>
              <a:rPr lang="pl-PL" dirty="0"/>
            </a:br>
            <a:r>
              <a:rPr lang="pl-PL" dirty="0"/>
              <a:t>SEJMU</a:t>
            </a:r>
          </a:p>
        </p:txBody>
      </p:sp>
      <p:pic>
        <p:nvPicPr>
          <p:cNvPr id="5" name="Symbol zastępczy zawartości 4" descr="Obraz zawierający tekst, Prostokąt, zrzut ekranu, w pomieszczeniu&#10;&#10;Opis wygenerowany automatycznie">
            <a:extLst>
              <a:ext uri="{FF2B5EF4-FFF2-40B4-BE49-F238E27FC236}">
                <a16:creationId xmlns:a16="http://schemas.microsoft.com/office/drawing/2014/main" id="{AA2CD797-3B8D-B57C-0044-EC3FB6883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26" y="0"/>
            <a:ext cx="8635674" cy="6858000"/>
          </a:xfrm>
        </p:spPr>
      </p:pic>
    </p:spTree>
    <p:extLst>
      <p:ext uri="{BB962C8B-B14F-4D97-AF65-F5344CB8AC3E}">
        <p14:creationId xmlns:p14="http://schemas.microsoft.com/office/powerpoint/2010/main" val="2702562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7B1306-7E20-177D-89C9-B90F4B31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65125"/>
            <a:ext cx="2400300" cy="1614450"/>
          </a:xfrm>
        </p:spPr>
        <p:txBody>
          <a:bodyPr>
            <a:normAutofit/>
          </a:bodyPr>
          <a:lstStyle/>
          <a:p>
            <a:r>
              <a:rPr lang="pl-PL" dirty="0"/>
              <a:t>PLANSZA</a:t>
            </a:r>
            <a:br>
              <a:rPr lang="pl-PL" dirty="0"/>
            </a:br>
            <a:r>
              <a:rPr lang="pl-PL" dirty="0"/>
              <a:t>RODU</a:t>
            </a:r>
          </a:p>
        </p:txBody>
      </p:sp>
      <p:pic>
        <p:nvPicPr>
          <p:cNvPr id="5" name="Symbol zastępczy zawartości 4" descr="Obraz zawierający Prostokąt, kwadrat, rysowanie&#10;&#10;Opis wygenerowany automatycznie">
            <a:extLst>
              <a:ext uri="{FF2B5EF4-FFF2-40B4-BE49-F238E27FC236}">
                <a16:creationId xmlns:a16="http://schemas.microsoft.com/office/drawing/2014/main" id="{C121124E-240A-1129-48AA-F5D280674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50" y="50619"/>
            <a:ext cx="7495550" cy="5295900"/>
          </a:xfrm>
        </p:spPr>
      </p:pic>
      <p:pic>
        <p:nvPicPr>
          <p:cNvPr id="7" name="Obraz 6" descr="Obraz zawierający tekst, kreskówka, Ludzka twarz, Kolekcjonerski&#10;&#10;Opis wygenerowany automatycznie">
            <a:extLst>
              <a:ext uri="{FF2B5EF4-FFF2-40B4-BE49-F238E27FC236}">
                <a16:creationId xmlns:a16="http://schemas.microsoft.com/office/drawing/2014/main" id="{06DBB5A1-B246-FED4-DEAA-7E5965B63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" y="4880991"/>
            <a:ext cx="2546712" cy="1738884"/>
          </a:xfrm>
          <a:prstGeom prst="rect">
            <a:avLst/>
          </a:prstGeom>
        </p:spPr>
      </p:pic>
      <p:pic>
        <p:nvPicPr>
          <p:cNvPr id="9" name="Obraz 8" descr="Obraz zawierający tekst, człowiek, ubrania, Ludzka twarz&#10;&#10;Opis wygenerowany automatycznie">
            <a:extLst>
              <a:ext uri="{FF2B5EF4-FFF2-40B4-BE49-F238E27FC236}">
                <a16:creationId xmlns:a16="http://schemas.microsoft.com/office/drawing/2014/main" id="{B078BFF7-AE52-829D-1E58-3747294B81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" y="2930004"/>
            <a:ext cx="2546712" cy="1738884"/>
          </a:xfrm>
          <a:prstGeom prst="rect">
            <a:avLst/>
          </a:prstGeom>
        </p:spPr>
      </p:pic>
      <p:pic>
        <p:nvPicPr>
          <p:cNvPr id="11" name="Obraz 10" descr="Obraz zawierający zrzut ekranu, krąg&#10;&#10;Opis wygenerowany automatycznie">
            <a:extLst>
              <a:ext uri="{FF2B5EF4-FFF2-40B4-BE49-F238E27FC236}">
                <a16:creationId xmlns:a16="http://schemas.microsoft.com/office/drawing/2014/main" id="{7BBC86FB-1F46-741A-5F61-A4437D7C4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073163"/>
            <a:ext cx="1738884" cy="2546712"/>
          </a:xfrm>
          <a:prstGeom prst="rect">
            <a:avLst/>
          </a:prstGeom>
        </p:spPr>
      </p:pic>
      <p:pic>
        <p:nvPicPr>
          <p:cNvPr id="13" name="Obraz 12" descr="Obraz zawierający Grafika, Wielobarwność&#10;&#10;Opis wygenerowany automatycznie">
            <a:extLst>
              <a:ext uri="{FF2B5EF4-FFF2-40B4-BE49-F238E27FC236}">
                <a16:creationId xmlns:a16="http://schemas.microsoft.com/office/drawing/2014/main" id="{B0AE6D72-ABB4-3A4C-67DA-B4A65D81F6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35" y="2458713"/>
            <a:ext cx="879758" cy="1614450"/>
          </a:xfrm>
          <a:prstGeom prst="rect">
            <a:avLst/>
          </a:prstGeom>
        </p:spPr>
      </p:pic>
      <p:pic>
        <p:nvPicPr>
          <p:cNvPr id="15" name="Obraz 14" descr="Obraz zawierający Wielobarwność&#10;&#10;Opis wygenerowany automatycznie">
            <a:extLst>
              <a:ext uri="{FF2B5EF4-FFF2-40B4-BE49-F238E27FC236}">
                <a16:creationId xmlns:a16="http://schemas.microsoft.com/office/drawing/2014/main" id="{C4B4684D-8FED-3DD4-5064-81AD2971E8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23" y="2992221"/>
            <a:ext cx="879758" cy="1614450"/>
          </a:xfrm>
          <a:prstGeom prst="rect">
            <a:avLst/>
          </a:prstGeom>
        </p:spPr>
      </p:pic>
      <p:pic>
        <p:nvPicPr>
          <p:cNvPr id="17" name="Obraz 16" descr="Obraz zawierający zrzut ekranu, Grafika, projekt graficzny, krąg&#10;&#10;Opis wygenerowany automatycznie">
            <a:extLst>
              <a:ext uri="{FF2B5EF4-FFF2-40B4-BE49-F238E27FC236}">
                <a16:creationId xmlns:a16="http://schemas.microsoft.com/office/drawing/2014/main" id="{002F4BEA-7141-176B-BE99-1F4D8B0BE0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77" y="2458713"/>
            <a:ext cx="879758" cy="161445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302E218-2DEC-DCD2-445C-6003C8FE4F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4520" y="5489394"/>
            <a:ext cx="977549" cy="98760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1C585879-2E66-EFC2-69E6-4E781D9D17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5329" y="5489394"/>
            <a:ext cx="983602" cy="98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93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FA7A1E-63EB-A043-A11E-F13DA4AB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650" y="365126"/>
            <a:ext cx="6915149" cy="662780"/>
          </a:xfrm>
        </p:spPr>
        <p:txBody>
          <a:bodyPr>
            <a:normAutofit fontScale="90000"/>
          </a:bodyPr>
          <a:lstStyle/>
          <a:p>
            <a:r>
              <a:rPr lang="pl-PL" dirty="0"/>
              <a:t>KARTY SEJMU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496B4-6FA1-67E4-CAFC-AF80BAD2F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771A965-3E14-3BAE-34F0-53367AB52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83" y="1027907"/>
            <a:ext cx="3730316" cy="56292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9A4E1FB-A810-C5EF-44B7-D00EBEAB9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427" y="1027906"/>
            <a:ext cx="3617501" cy="56292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BD91CD0-FF94-6C23-9A65-544B93BE0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56" y="1027906"/>
            <a:ext cx="3644543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79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AE473BD-9A2A-420F-B844-12BCFA3D4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D0990556-1186-D2E4-979C-0D63A499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58033"/>
            <a:ext cx="5257798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pl-PL" dirty="0"/>
              <a:t>GŁOSY</a:t>
            </a:r>
            <a:endParaRPr lang="en-US" dirty="0"/>
          </a:p>
        </p:txBody>
      </p:sp>
      <p:pic>
        <p:nvPicPr>
          <p:cNvPr id="7" name="Obraz 6" descr="Obraz zawierający clipart, ilustracja, kreskówka, sztuka&#10;&#10;Opis wygenerowany automatycznie">
            <a:extLst>
              <a:ext uri="{FF2B5EF4-FFF2-40B4-BE49-F238E27FC236}">
                <a16:creationId xmlns:a16="http://schemas.microsoft.com/office/drawing/2014/main" id="{58E6FF85-18E0-B652-9D4B-4399F6D6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18" y="1557339"/>
            <a:ext cx="2589839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Symbol zastępczy zawartości 4" descr="Obraz zawierający clipart, kreskówka, ilustracja, Kreskówka&#10;&#10;Opis wygenerowany automatycznie">
            <a:extLst>
              <a:ext uri="{FF2B5EF4-FFF2-40B4-BE49-F238E27FC236}">
                <a16:creationId xmlns:a16="http://schemas.microsoft.com/office/drawing/2014/main" id="{7500F568-A9D9-4433-3AEC-7638ABB1C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498" y="1642290"/>
            <a:ext cx="2589839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9" name="Obraz 8" descr="Obraz zawierający clipart, ilustracja, Kreskówka, kreskówka&#10;&#10;Opis wygenerowany automatycznie">
            <a:extLst>
              <a:ext uri="{FF2B5EF4-FFF2-40B4-BE49-F238E27FC236}">
                <a16:creationId xmlns:a16="http://schemas.microsoft.com/office/drawing/2014/main" id="{4816B27F-0556-1C8E-B775-08E56A42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58" y="1642290"/>
            <a:ext cx="2589839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F9A500B-D723-3C3B-CFBF-9971784500D0}"/>
              </a:ext>
            </a:extLst>
          </p:cNvPr>
          <p:cNvSpPr txBox="1"/>
          <p:nvPr/>
        </p:nvSpPr>
        <p:spPr>
          <a:xfrm>
            <a:off x="1638300" y="5300661"/>
            <a:ext cx="1182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KLIENTÓW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7952CF9-640A-9511-D320-66978E2C6FFF}"/>
              </a:ext>
            </a:extLst>
          </p:cNvPr>
          <p:cNvSpPr txBox="1"/>
          <p:nvPr/>
        </p:nvSpPr>
        <p:spPr>
          <a:xfrm>
            <a:off x="5180328" y="5300661"/>
            <a:ext cx="2050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ŚREDNIEJ SZLACHTY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4973696-2F5D-D474-F15A-10EB5B6A7D7A}"/>
              </a:ext>
            </a:extLst>
          </p:cNvPr>
          <p:cNvSpPr txBox="1"/>
          <p:nvPr/>
        </p:nvSpPr>
        <p:spPr>
          <a:xfrm>
            <a:off x="9370452" y="5300661"/>
            <a:ext cx="1389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KRÓLEWSKIE</a:t>
            </a:r>
          </a:p>
        </p:txBody>
      </p:sp>
    </p:spTree>
    <p:extLst>
      <p:ext uri="{BB962C8B-B14F-4D97-AF65-F5344CB8AC3E}">
        <p14:creationId xmlns:p14="http://schemas.microsoft.com/office/powerpoint/2010/main" val="3580461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B99EB7-9713-3E11-257A-71EBA672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KARTY URZĘDÓW</a:t>
            </a:r>
          </a:p>
        </p:txBody>
      </p:sp>
      <p:pic>
        <p:nvPicPr>
          <p:cNvPr id="5" name="Symbol zastępczy zawartości 4" descr="Obraz zawierający tekst, znak&#10;&#10;Opis wygenerowany automatycznie">
            <a:extLst>
              <a:ext uri="{FF2B5EF4-FFF2-40B4-BE49-F238E27FC236}">
                <a16:creationId xmlns:a16="http://schemas.microsoft.com/office/drawing/2014/main" id="{CCA7D3DE-649C-35BE-E6B4-DFAB5D9AB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580" y="2239963"/>
            <a:ext cx="2362428" cy="3313112"/>
          </a:xfrm>
        </p:spPr>
      </p:pic>
      <p:pic>
        <p:nvPicPr>
          <p:cNvPr id="7" name="Obraz 6" descr="Obraz zawierający tekst, kula bilardowa, sport, piłka&#10;&#10;Opis wygenerowany automatycznie">
            <a:extLst>
              <a:ext uri="{FF2B5EF4-FFF2-40B4-BE49-F238E27FC236}">
                <a16:creationId xmlns:a16="http://schemas.microsoft.com/office/drawing/2014/main" id="{F514E510-239A-B4F6-66AD-289E6C934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378" y="2223332"/>
            <a:ext cx="2386144" cy="3346374"/>
          </a:xfrm>
          <a:prstGeom prst="rect">
            <a:avLst/>
          </a:prstGeom>
        </p:spPr>
      </p:pic>
      <p:pic>
        <p:nvPicPr>
          <p:cNvPr id="9" name="Obraz 8" descr="Obraz zawierający tekst, zrzut ekranu, plakat, Czcionka&#10;&#10;Opis wygenerowany automatycznie">
            <a:extLst>
              <a:ext uri="{FF2B5EF4-FFF2-40B4-BE49-F238E27FC236}">
                <a16:creationId xmlns:a16="http://schemas.microsoft.com/office/drawing/2014/main" id="{DB88C3D2-C8C3-5AE1-A80C-0444732A3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34" y="2223332"/>
            <a:ext cx="2386144" cy="334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87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ształty geometryczne na drewnianym tle">
            <a:extLst>
              <a:ext uri="{FF2B5EF4-FFF2-40B4-BE49-F238E27FC236}">
                <a16:creationId xmlns:a16="http://schemas.microsoft.com/office/drawing/2014/main" id="{EF786BA7-13B8-EA8F-DBEB-20B8F32AB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" r="26147" b="-1"/>
          <a:stretch/>
        </p:blipFill>
        <p:spPr>
          <a:xfrm>
            <a:off x="4818888" y="10"/>
            <a:ext cx="7373112" cy="6857989"/>
          </a:xfrm>
          <a:prstGeom prst="rect">
            <a:avLst/>
          </a:prstGeom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B83ED68E-10BE-4ADD-86BC-9E944EA5A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1ADCEC2C-1761-4D19-9709-41992C290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9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6FEA31C-8BAD-1764-1649-B00307B4A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2600325"/>
            <a:ext cx="4948429" cy="2651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WARSZTATY PROJEKTOWANIA GIER</a:t>
            </a:r>
          </a:p>
        </p:txBody>
      </p:sp>
    </p:spTree>
    <p:extLst>
      <p:ext uri="{BB962C8B-B14F-4D97-AF65-F5344CB8AC3E}">
        <p14:creationId xmlns:p14="http://schemas.microsoft.com/office/powerpoint/2010/main" val="2753622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ształty geometryczne na drewnianym tle">
            <a:extLst>
              <a:ext uri="{FF2B5EF4-FFF2-40B4-BE49-F238E27FC236}">
                <a16:creationId xmlns:a16="http://schemas.microsoft.com/office/drawing/2014/main" id="{EF786BA7-13B8-EA8F-DBEB-20B8F32AB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" r="26147" b="-1"/>
          <a:stretch/>
        </p:blipFill>
        <p:spPr>
          <a:xfrm>
            <a:off x="4818888" y="10"/>
            <a:ext cx="7373112" cy="6857989"/>
          </a:xfrm>
          <a:prstGeom prst="rect">
            <a:avLst/>
          </a:prstGeom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B83ED68E-10BE-4ADD-86BC-9E944EA5A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1ADCEC2C-1761-4D19-9709-41992C290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9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6FEA31C-8BAD-1764-1649-B00307B4A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819150"/>
            <a:ext cx="5514975" cy="5257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pl-PL" sz="3600" b="1" dirty="0"/>
              <a:t>W PROGRAMIE:</a:t>
            </a:r>
            <a:br>
              <a:rPr lang="pl-PL" sz="3600" dirty="0"/>
            </a:br>
            <a:r>
              <a:rPr lang="pl-PL" sz="3600" dirty="0"/>
              <a:t>- Podział gier oraz typy mechanik</a:t>
            </a:r>
            <a:br>
              <a:rPr lang="pl-PL" sz="3600" dirty="0"/>
            </a:br>
            <a:r>
              <a:rPr lang="pl-PL" sz="3600" dirty="0"/>
              <a:t>- Najciekawsze tytułach gier – przykłady mechanik i </a:t>
            </a:r>
            <a:r>
              <a:rPr lang="pl-PL" sz="3600" dirty="0" err="1"/>
              <a:t>ic</a:t>
            </a:r>
            <a:r>
              <a:rPr lang="pl-PL" sz="3600" dirty="0"/>
              <a:t> dostosowania do tematyki gry (prezentacja na żywo)</a:t>
            </a:r>
            <a:br>
              <a:rPr lang="pl-PL" sz="3600" dirty="0"/>
            </a:br>
            <a:r>
              <a:rPr lang="pl-PL" sz="3600" dirty="0"/>
              <a:t>- Warsztaty projektowania</a:t>
            </a:r>
            <a:br>
              <a:rPr lang="pl-PL" sz="3600" dirty="0"/>
            </a:br>
            <a:r>
              <a:rPr lang="pl-PL" sz="3600" dirty="0"/>
              <a:t>- Prezentacje pomysłów</a:t>
            </a:r>
            <a:br>
              <a:rPr lang="pl-PL" sz="3600" dirty="0"/>
            </a:br>
            <a:r>
              <a:rPr lang="pl-PL" sz="3600" dirty="0"/>
              <a:t>- Dyskusja nad pomysłami</a:t>
            </a:r>
            <a:br>
              <a:rPr lang="pl-PL" sz="3600" dirty="0"/>
            </a:br>
            <a:r>
              <a:rPr lang="pl-PL" sz="3600" dirty="0"/>
              <a:t>- Proces produkcji gry</a:t>
            </a:r>
            <a:br>
              <a:rPr lang="pl-PL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078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ształty geometryczne na drewnianym tle">
            <a:extLst>
              <a:ext uri="{FF2B5EF4-FFF2-40B4-BE49-F238E27FC236}">
                <a16:creationId xmlns:a16="http://schemas.microsoft.com/office/drawing/2014/main" id="{4A037CA9-73DD-6481-4B7F-01FDA56819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8" r="26147" b="-1"/>
          <a:stretch/>
        </p:blipFill>
        <p:spPr>
          <a:xfrm>
            <a:off x="4818888" y="10"/>
            <a:ext cx="7373112" cy="685798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20280" y="365125"/>
            <a:ext cx="6633519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  <a:latin typeface="KG Shake it Off Chunky" panose="02000000000000000000" pitchFamily="2" charset="-18"/>
              </a:rPr>
              <a:t>Po co tworzy się gry planszowe?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8281" y="365126"/>
            <a:ext cx="4670607" cy="634459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Dla rozrywki innych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Aby przekazać wiedzę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Dla grywalizacji (pokazywania procesów przy pomocy gry)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Dla logicznego/strategicznego myślenia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Aby promować wspólne spędzanie czasu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KG Shake it Off Chunky" panose="02000000000000000000" pitchFamily="2" charset="-18"/>
              </a:rPr>
              <a:t>Dla pobudzenia kreatywności</a:t>
            </a:r>
          </a:p>
        </p:txBody>
      </p:sp>
    </p:spTree>
    <p:extLst>
      <p:ext uri="{BB962C8B-B14F-4D97-AF65-F5344CB8AC3E}">
        <p14:creationId xmlns:p14="http://schemas.microsoft.com/office/powerpoint/2010/main" val="2391746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4" y="710933"/>
            <a:ext cx="3579220" cy="6127367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Od czego zacząć projektowanie gier?</a:t>
            </a:r>
            <a:endParaRPr lang="pl-PL" sz="5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635" y="2158364"/>
            <a:ext cx="5328875" cy="451498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4911633" y="3566160"/>
            <a:ext cx="1045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latin typeface="KG Shake it Off Chunky" panose="02000000000000000000" pitchFamily="2" charset="-18"/>
              </a:rPr>
              <a:t>VS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37137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Podział gier planszowych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1" y="2380063"/>
            <a:ext cx="4317462" cy="448923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843" y="2380062"/>
            <a:ext cx="4584382" cy="447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06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Podział gier planszowych</a:t>
            </a:r>
            <a:endParaRPr lang="pl-PL" sz="5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1" y="3095897"/>
            <a:ext cx="3899154" cy="336844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475" y="2960381"/>
            <a:ext cx="3908439" cy="3281896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231" y="2009911"/>
            <a:ext cx="4255915" cy="3043645"/>
          </a:xfrm>
        </p:spPr>
      </p:pic>
    </p:spTree>
    <p:extLst>
      <p:ext uri="{BB962C8B-B14F-4D97-AF65-F5344CB8AC3E}">
        <p14:creationId xmlns:p14="http://schemas.microsoft.com/office/powerpoint/2010/main" val="832071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48E2A547-F921-4328-CE9F-7E5E09DE6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240" y="0"/>
            <a:ext cx="4848820" cy="6858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620467BF-A228-A436-3D65-7F87A9C70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49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29089">
            <a:off x="427979" y="1126556"/>
            <a:ext cx="9769460" cy="4604885"/>
          </a:xfrm>
        </p:spPr>
        <p:txBody>
          <a:bodyPr>
            <a:normAutofit/>
          </a:bodyPr>
          <a:lstStyle/>
          <a:p>
            <a:r>
              <a:rPr lang="pl-PL" sz="9600" dirty="0">
                <a:latin typeface="KG Shake it Off Chunky" panose="02000000000000000000" pitchFamily="2" charset="-18"/>
              </a:rPr>
              <a:t>Mechaniki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08B4ABC9-E9D7-CF0D-BEAA-D869BEBC9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97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392" y="365125"/>
            <a:ext cx="6298680" cy="6363690"/>
          </a:xfrm>
        </p:spPr>
      </p:pic>
    </p:spTree>
    <p:extLst>
      <p:ext uri="{BB962C8B-B14F-4D97-AF65-F5344CB8AC3E}">
        <p14:creationId xmlns:p14="http://schemas.microsoft.com/office/powerpoint/2010/main" val="34266884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0"/>
          <a:stretch/>
        </p:blipFill>
        <p:spPr>
          <a:xfrm>
            <a:off x="4398353" y="1690688"/>
            <a:ext cx="7590915" cy="487658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23" y="796833"/>
            <a:ext cx="4239006" cy="428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10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43" y="627016"/>
            <a:ext cx="6987801" cy="404771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7" y="2468880"/>
            <a:ext cx="4758458" cy="436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220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230" y="1027906"/>
            <a:ext cx="5412467" cy="303464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8" y="2730137"/>
            <a:ext cx="5618900" cy="412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98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9" t="23085" r="7919" b="-124"/>
          <a:stretch/>
        </p:blipFill>
        <p:spPr>
          <a:xfrm>
            <a:off x="39187" y="129993"/>
            <a:ext cx="6823865" cy="453344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2"/>
          <a:stretch/>
        </p:blipFill>
        <p:spPr>
          <a:xfrm>
            <a:off x="6067116" y="1541417"/>
            <a:ext cx="5414797" cy="474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24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4"/>
          <a:stretch/>
        </p:blipFill>
        <p:spPr>
          <a:xfrm>
            <a:off x="147663" y="55009"/>
            <a:ext cx="6977534" cy="4647620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36" y="1606822"/>
            <a:ext cx="5121021" cy="5036096"/>
          </a:xfrm>
        </p:spPr>
      </p:pic>
    </p:spTree>
    <p:extLst>
      <p:ext uri="{BB962C8B-B14F-4D97-AF65-F5344CB8AC3E}">
        <p14:creationId xmlns:p14="http://schemas.microsoft.com/office/powerpoint/2010/main" val="37874111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73" y="365125"/>
            <a:ext cx="4451193" cy="6417020"/>
          </a:xfrm>
        </p:spPr>
      </p:pic>
    </p:spTree>
    <p:extLst>
      <p:ext uri="{BB962C8B-B14F-4D97-AF65-F5344CB8AC3E}">
        <p14:creationId xmlns:p14="http://schemas.microsoft.com/office/powerpoint/2010/main" val="486182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6"/>
          <a:stretch/>
        </p:blipFill>
        <p:spPr>
          <a:xfrm>
            <a:off x="4160318" y="52251"/>
            <a:ext cx="5132270" cy="3788229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255" y="2886891"/>
            <a:ext cx="3656450" cy="3623731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70"/>
          <a:stretch/>
        </p:blipFill>
        <p:spPr>
          <a:xfrm>
            <a:off x="154073" y="3080117"/>
            <a:ext cx="4550471" cy="363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8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0"/>
          <a:stretch/>
        </p:blipFill>
        <p:spPr>
          <a:xfrm>
            <a:off x="1449980" y="329776"/>
            <a:ext cx="8834900" cy="6435013"/>
          </a:xfrm>
        </p:spPr>
      </p:pic>
    </p:spTree>
    <p:extLst>
      <p:ext uri="{BB962C8B-B14F-4D97-AF65-F5344CB8AC3E}">
        <p14:creationId xmlns:p14="http://schemas.microsoft.com/office/powerpoint/2010/main" val="3521857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54" y="1175658"/>
            <a:ext cx="6521683" cy="557562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9" y="183965"/>
            <a:ext cx="4632671" cy="531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726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747" y="267085"/>
            <a:ext cx="4647689" cy="430491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4" y="2233749"/>
            <a:ext cx="7421700" cy="445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46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34" y="135363"/>
            <a:ext cx="4062547" cy="6672784"/>
          </a:xfrm>
        </p:spPr>
      </p:pic>
    </p:spTree>
    <p:extLst>
      <p:ext uri="{BB962C8B-B14F-4D97-AF65-F5344CB8AC3E}">
        <p14:creationId xmlns:p14="http://schemas.microsoft.com/office/powerpoint/2010/main" val="1760081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5"/>
          <a:stretch/>
        </p:blipFill>
        <p:spPr>
          <a:xfrm>
            <a:off x="203877" y="57832"/>
            <a:ext cx="6277399" cy="5101998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45" y="1957871"/>
            <a:ext cx="5779565" cy="4887069"/>
          </a:xfrm>
        </p:spPr>
      </p:pic>
    </p:spTree>
    <p:extLst>
      <p:ext uri="{BB962C8B-B14F-4D97-AF65-F5344CB8AC3E}">
        <p14:creationId xmlns:p14="http://schemas.microsoft.com/office/powerpoint/2010/main" val="4114673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63" y="299810"/>
            <a:ext cx="6316456" cy="442894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417" y="2026268"/>
            <a:ext cx="5933176" cy="472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738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6" r="14604"/>
          <a:stretch/>
        </p:blipFill>
        <p:spPr>
          <a:xfrm>
            <a:off x="4402183" y="186524"/>
            <a:ext cx="7563395" cy="6186591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6" y="2680376"/>
            <a:ext cx="5287627" cy="402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467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304" y="365125"/>
            <a:ext cx="6086888" cy="526256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52" y="1690688"/>
            <a:ext cx="3733800" cy="50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438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20573319">
            <a:off x="2327365" y="2402931"/>
            <a:ext cx="8057606" cy="1325563"/>
          </a:xfrm>
        </p:spPr>
        <p:txBody>
          <a:bodyPr>
            <a:noAutofit/>
          </a:bodyPr>
          <a:lstStyle/>
          <a:p>
            <a:r>
              <a:rPr lang="pl-PL" sz="9600" dirty="0">
                <a:latin typeface="KG Shake it Off Chunky" panose="02000000000000000000" pitchFamily="2" charset="-18"/>
              </a:rPr>
              <a:t>Praktyka</a:t>
            </a:r>
          </a:p>
        </p:txBody>
      </p:sp>
    </p:spTree>
    <p:extLst>
      <p:ext uri="{BB962C8B-B14F-4D97-AF65-F5344CB8AC3E}">
        <p14:creationId xmlns:p14="http://schemas.microsoft.com/office/powerpoint/2010/main" val="20267277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KILKA PYTAŃ ZWIĄZANYCH Z FABUŁĄ WASZEJ GRY</a:t>
            </a:r>
            <a:br>
              <a:rPr lang="pl-PL" sz="5400" dirty="0">
                <a:latin typeface="KG Shake it Off Chunky" panose="02000000000000000000" pitchFamily="2" charset="-18"/>
              </a:rPr>
            </a:b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32410" y="1825625"/>
            <a:ext cx="10254343" cy="4888684"/>
          </a:xfrm>
        </p:spPr>
        <p:txBody>
          <a:bodyPr>
            <a:normAutofit fontScale="77500" lnSpcReduction="20000"/>
          </a:bodyPr>
          <a:lstStyle/>
          <a:p>
            <a:endParaRPr lang="pl-PL" sz="3200" dirty="0">
              <a:latin typeface="KG Shake it Off Chunky" panose="02000000000000000000" pitchFamily="2" charset="-1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Główny motyw gry to…?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Jej akcja rozgrywa się w…?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Gracze wcielają się w role…? A może nie, bo gra jest abstrakcyjna?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Celem bohaterów jest…?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Plansza przedstawia…?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Karty, których używamy odzwierciedlają…?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Rzut kością, czyli element losowy, oddaje przypadkowy charakter…?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400" dirty="0">
                <a:latin typeface="KG Shake it Off Chunky" panose="02000000000000000000" pitchFamily="2" charset="-18"/>
              </a:rPr>
              <a:t>• Jedna tura w grze to ile czasu w rzeczywistości?</a:t>
            </a:r>
          </a:p>
        </p:txBody>
      </p:sp>
    </p:spTree>
    <p:extLst>
      <p:ext uri="{BB962C8B-B14F-4D97-AF65-F5344CB8AC3E}">
        <p14:creationId xmlns:p14="http://schemas.microsoft.com/office/powerpoint/2010/main" val="26652528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4137" y="365125"/>
            <a:ext cx="11377749" cy="1764121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latin typeface="KG Shake it Off Chunky" panose="02000000000000000000" pitchFamily="2" charset="-18"/>
              </a:rPr>
              <a:t>A TERAZ ODPOWIEDZCIE SOBIE NA PYTANIA ZWIĄZANE Z MECHANIKĄ…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18902" y="2129245"/>
            <a:ext cx="10463349" cy="4376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Dla ilu graczy?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Jak długa?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Jaki tryb rozgrywki? [Rywalizacja, kooperacja, zdrajca]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Kto wygrywa grę?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Jaka mechanika dominuje? Ile dodatkowych mechanik?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Ile jest dróg do zwycięstwa?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Jaki jest wpływ graczy na siebie? [pozytywna i negatywna interakcja] • Czy pozycja startowa graczy jest taka sama? [wybór postaci, zadań, frakcji]</a:t>
            </a:r>
          </a:p>
        </p:txBody>
      </p:sp>
    </p:spTree>
    <p:extLst>
      <p:ext uri="{BB962C8B-B14F-4D97-AF65-F5344CB8AC3E}">
        <p14:creationId xmlns:p14="http://schemas.microsoft.com/office/powerpoint/2010/main" val="8422762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000" dirty="0">
                <a:latin typeface="KG Shake it Off Chunky" panose="02000000000000000000" pitchFamily="2" charset="-18"/>
              </a:rPr>
              <a:t>JAKA STRUKTURA 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037806"/>
            <a:ext cx="10515600" cy="4114800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latin typeface="KG Shake it Off Chunky" panose="02000000000000000000" pitchFamily="2" charset="-18"/>
              </a:rPr>
              <a:t>RUNDA </a:t>
            </a:r>
          </a:p>
          <a:p>
            <a:pPr algn="ctr"/>
            <a:endParaRPr lang="pl-PL" sz="3200" dirty="0">
              <a:latin typeface="KG Shake it Off Chunky" panose="02000000000000000000" pitchFamily="2" charset="-18"/>
            </a:endParaRPr>
          </a:p>
          <a:p>
            <a:pPr algn="ctr"/>
            <a:r>
              <a:rPr lang="pl-PL" sz="3200" dirty="0">
                <a:latin typeface="KG Shake it Off Chunky" panose="02000000000000000000" pitchFamily="2" charset="-18"/>
              </a:rPr>
              <a:t>TURA </a:t>
            </a:r>
          </a:p>
          <a:p>
            <a:pPr algn="ctr"/>
            <a:endParaRPr lang="pl-PL" sz="3200" dirty="0">
              <a:latin typeface="KG Shake it Off Chunky" panose="02000000000000000000" pitchFamily="2" charset="-18"/>
            </a:endParaRPr>
          </a:p>
          <a:p>
            <a:pPr algn="ctr"/>
            <a:r>
              <a:rPr lang="pl-PL" sz="3200" dirty="0">
                <a:latin typeface="KG Shake it Off Chunky" panose="02000000000000000000" pitchFamily="2" charset="-18"/>
              </a:rPr>
              <a:t>FAZA </a:t>
            </a:r>
          </a:p>
          <a:p>
            <a:pPr algn="ctr"/>
            <a:endParaRPr lang="pl-PL" sz="3200" dirty="0">
              <a:latin typeface="KG Shake it Off Chunky" panose="02000000000000000000" pitchFamily="2" charset="-18"/>
            </a:endParaRPr>
          </a:p>
          <a:p>
            <a:pPr algn="ctr"/>
            <a:r>
              <a:rPr lang="pl-PL" sz="3200" dirty="0">
                <a:latin typeface="KG Shake it Off Chunky" panose="02000000000000000000" pitchFamily="2" charset="-18"/>
              </a:rPr>
              <a:t>AKCJA</a:t>
            </a:r>
          </a:p>
        </p:txBody>
      </p:sp>
    </p:spTree>
    <p:extLst>
      <p:ext uri="{BB962C8B-B14F-4D97-AF65-F5344CB8AC3E}">
        <p14:creationId xmlns:p14="http://schemas.microsoft.com/office/powerpoint/2010/main" val="18856933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JAKIE KOMPONENTY?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KG Shake it Off Chunky" panose="02000000000000000000" pitchFamily="2" charset="-18"/>
              </a:rPr>
              <a:t>Plansza i plansze graczy 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Kafelki 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Zasłonki 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Pionki i figurki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Żetony, kryształki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Karty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Kości (k6, k3, k4, k8, k10) </a:t>
            </a:r>
          </a:p>
          <a:p>
            <a:r>
              <a:rPr lang="pl-PL" dirty="0">
                <a:latin typeface="KG Shake it Off Chunky" panose="02000000000000000000" pitchFamily="2" charset="-18"/>
              </a:rPr>
              <a:t>Inne (kalendarz, beret)</a:t>
            </a:r>
          </a:p>
        </p:txBody>
      </p:sp>
    </p:spTree>
    <p:extLst>
      <p:ext uri="{BB962C8B-B14F-4D97-AF65-F5344CB8AC3E}">
        <p14:creationId xmlns:p14="http://schemas.microsoft.com/office/powerpoint/2010/main" val="6448339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" panose="02000000000000000000" pitchFamily="2" charset="-18"/>
              </a:rPr>
              <a:t>Proces twórczy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1 - Kwerenda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2 - Burza mózgu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3 - Prototyp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4 - Testy wewnętrze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5 - Zderzenie z rzeczywistością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6 - Testy zewnętrzne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7 - Tworzenie instrukcji i jej testy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8 - Grafika i </a:t>
            </a:r>
            <a:r>
              <a:rPr lang="pl-PL" sz="4000" dirty="0" err="1">
                <a:latin typeface="KG Shake it Off Chunky" panose="02000000000000000000" pitchFamily="2" charset="-18"/>
              </a:rPr>
              <a:t>flavor</a:t>
            </a:r>
            <a:endParaRPr lang="pl-PL" sz="4000" dirty="0">
              <a:latin typeface="KG Shake it Off Chunky" panose="02000000000000000000" pitchFamily="2" charset="-1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4000" dirty="0">
                <a:latin typeface="KG Shake it Off Chunky" panose="02000000000000000000" pitchFamily="2" charset="-18"/>
              </a:rPr>
              <a:t>9 - Wydanie</a:t>
            </a:r>
          </a:p>
          <a:p>
            <a:pPr marL="0" indent="0">
              <a:buNone/>
            </a:pPr>
            <a:r>
              <a:rPr lang="pl-PL" dirty="0"/>
              <a:t>  </a:t>
            </a:r>
          </a:p>
        </p:txBody>
      </p:sp>
      <p:sp>
        <p:nvSpPr>
          <p:cNvPr id="5" name="Strzałka zakrzywiona w górę 4"/>
          <p:cNvSpPr/>
          <p:nvPr/>
        </p:nvSpPr>
        <p:spPr>
          <a:xfrm rot="15387208">
            <a:off x="5913358" y="2016326"/>
            <a:ext cx="1858922" cy="1509511"/>
          </a:xfrm>
          <a:prstGeom prst="curved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878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C644E96-4BE9-0820-E544-CA37B0EA2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15" y="0"/>
            <a:ext cx="4848820" cy="685800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2A88C6E-C20B-8A48-1927-49DF77BF3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05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662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7F2E56A-31BF-DC26-97D3-41143CB18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19" y="0"/>
            <a:ext cx="4848820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5FD51B4-1150-04FD-14A3-9EBC2282D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65" y="-28575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538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KG Shake it Off Chunky" panose="02000000000000000000" pitchFamily="2" charset="-18"/>
              </a:rPr>
              <a:t>TESTY, TESTY, TESTY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1. Praca „na kartce” - założenia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2. Powiązania mechaniczne – </a:t>
            </a:r>
            <a:r>
              <a:rPr lang="pl-PL" sz="2100" dirty="0" err="1">
                <a:latin typeface="KG Shake it Off Chunky" panose="02000000000000000000" pitchFamily="2" charset="-18"/>
              </a:rPr>
              <a:t>excel</a:t>
            </a:r>
            <a:r>
              <a:rPr lang="pl-PL" sz="2100" dirty="0">
                <a:latin typeface="KG Shake it Off Chunky" panose="02000000000000000000" pitchFamily="2" charset="-18"/>
              </a:rPr>
              <a:t>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3. Prototyp roboczy (gra solo)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4. Pierwszy prototyp – testy wewnętrzne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5. Ocena, weryfikacja: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Balans współczynników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Usuwanie zbędnych zasad i komponentów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Dodawanie nowych zasad i komponentów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• Weryfikacja liczby graczy i czasu gry </a:t>
            </a:r>
          </a:p>
          <a:p>
            <a:pPr marL="0" indent="0">
              <a:buNone/>
            </a:pPr>
            <a:r>
              <a:rPr lang="pl-PL" sz="2100" dirty="0">
                <a:latin typeface="KG Shake it Off Chunky" panose="02000000000000000000" pitchFamily="2" charset="-18"/>
              </a:rPr>
              <a:t>6. Prototyp zaawansowany – testy zewnętrzne</a:t>
            </a:r>
          </a:p>
        </p:txBody>
      </p:sp>
    </p:spTree>
    <p:extLst>
      <p:ext uri="{BB962C8B-B14F-4D97-AF65-F5344CB8AC3E}">
        <p14:creationId xmlns:p14="http://schemas.microsoft.com/office/powerpoint/2010/main" val="16585693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E17A93E-67F4-C284-9DB9-2E58B698D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848820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2A18299-6F9F-AF55-2184-1644B73E1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909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DDB8229-5A49-5D29-5F2A-6FB7CE436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69" y="0"/>
            <a:ext cx="4848820" cy="685800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61704C6-5B69-6285-DA63-9229CE3FB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94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45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8473D2C-3160-E7A6-11B0-21C41AC0A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75" y="0"/>
            <a:ext cx="484882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AB88B29-62BC-7354-5C2B-257ED9F2F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25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313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DC33D723-25E7-8858-7147-50BC74B26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65" y="0"/>
            <a:ext cx="484882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4B0B7CF-337B-7DF5-377D-680EACA91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40" y="85725"/>
            <a:ext cx="484882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033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DCD636B-5996-745F-2BA4-7724041F4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90" y="0"/>
            <a:ext cx="4848820" cy="6858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9E1ECE9-80E1-A211-18E2-40D5D78F3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4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131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>
                <a:latin typeface="KG Shake it Off Chunky" panose="02000000000000000000" pitchFamily="2" charset="-18"/>
              </a:rPr>
              <a:t>PODSUMOWANIE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95450" y="1825625"/>
            <a:ext cx="6335487" cy="4888684"/>
          </a:xfrm>
        </p:spPr>
        <p:txBody>
          <a:bodyPr>
            <a:normAutofit fontScale="55000" lnSpcReduction="20000"/>
          </a:bodyPr>
          <a:lstStyle/>
          <a:p>
            <a:endParaRPr lang="pl-PL" sz="3200" dirty="0">
              <a:latin typeface="KG Shake it Off Chunky" panose="02000000000000000000" pitchFamily="2" charset="-18"/>
            </a:endParaRPr>
          </a:p>
          <a:p>
            <a:pPr marL="0" indent="0">
              <a:buNone/>
            </a:pPr>
            <a:r>
              <a:rPr lang="pl-PL" sz="5800" dirty="0">
                <a:latin typeface="KG Shake it Off Chunky" panose="02000000000000000000" pitchFamily="2" charset="-18"/>
              </a:rPr>
              <a:t>Czego potrzebujemy: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Temat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Mechaniki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Wiek i liczba graczy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Czas rozgrywki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Opis gry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Logika tury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Co mogą robić gracze?</a:t>
            </a:r>
          </a:p>
          <a:p>
            <a:r>
              <a:rPr lang="pl-PL" sz="5800" dirty="0">
                <a:latin typeface="KG Shake it Off Chunky" panose="02000000000000000000" pitchFamily="2" charset="-18"/>
              </a:rPr>
              <a:t>Jakie elementy prototypu będziemy potrzebować?</a:t>
            </a:r>
          </a:p>
        </p:txBody>
      </p:sp>
    </p:spTree>
    <p:extLst>
      <p:ext uri="{BB962C8B-B14F-4D97-AF65-F5344CB8AC3E}">
        <p14:creationId xmlns:p14="http://schemas.microsoft.com/office/powerpoint/2010/main" val="24520717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20066751">
            <a:off x="494459" y="2591158"/>
            <a:ext cx="11548307" cy="1548302"/>
          </a:xfrm>
        </p:spPr>
        <p:txBody>
          <a:bodyPr>
            <a:normAutofit/>
          </a:bodyPr>
          <a:lstStyle/>
          <a:p>
            <a:r>
              <a:rPr lang="pl-PL" sz="7200" dirty="0">
                <a:latin typeface="KG Shake it Off Chunky" panose="02000000000000000000" pitchFamily="2" charset="-18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5381591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omarańczowoczerwon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9937</TotalTime>
  <Words>1264</Words>
  <Application>Microsoft Office PowerPoint</Application>
  <PresentationFormat>Panoramiczny</PresentationFormat>
  <Paragraphs>169</Paragraphs>
  <Slides>69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69</vt:i4>
      </vt:variant>
    </vt:vector>
  </HeadingPairs>
  <TitlesOfParts>
    <vt:vector size="77" baseType="lpstr">
      <vt:lpstr>Arial</vt:lpstr>
      <vt:lpstr>Book Antiqua</vt:lpstr>
      <vt:lpstr>Calibri</vt:lpstr>
      <vt:lpstr>Calibri Light</vt:lpstr>
      <vt:lpstr>KG Shake it Off</vt:lpstr>
      <vt:lpstr>KG Shake it Off Chunky</vt:lpstr>
      <vt:lpstr>Montserrat</vt:lpstr>
      <vt:lpstr>Motyw pakietu Office</vt:lpstr>
      <vt:lpstr>Prezentacja programu PowerPoint</vt:lpstr>
      <vt:lpstr>Piotr Krzystek Marek Piwoński Urszula Wrona Łukasz Wrona</vt:lpstr>
      <vt:lpstr>Prezentacja programu PowerPoint</vt:lpstr>
      <vt:lpstr>PLAN SPOTKANIA</vt:lpstr>
      <vt:lpstr>Prezentacja programu PowerPoint</vt:lpstr>
      <vt:lpstr>Prezentacja programu PowerPoint</vt:lpstr>
      <vt:lpstr>Prezentacja programu PowerPoint</vt:lpstr>
      <vt:lpstr>PROGRAM NOWE FIO</vt:lpstr>
      <vt:lpstr>ZAŁOŻENIA</vt:lpstr>
      <vt:lpstr>TEMATYKA</vt:lpstr>
      <vt:lpstr>RZECZPOSPOLITA OBOJGA NARODÓW  Jedno państwo – wiele narodów</vt:lpstr>
      <vt:lpstr>1573-2023: wspólna elekcja</vt:lpstr>
      <vt:lpstr>Śmierć króla Zygmunta II Augusta 1572</vt:lpstr>
      <vt:lpstr>Sejm konwokacyjny</vt:lpstr>
      <vt:lpstr>Konfederacja Warszawska</vt:lpstr>
      <vt:lpstr>SEJM ELEKCYJNY</vt:lpstr>
      <vt:lpstr>ELEKCI</vt:lpstr>
      <vt:lpstr>Artykuły Henrykowskie</vt:lpstr>
      <vt:lpstr>Pacta Conventa</vt:lpstr>
      <vt:lpstr>Poselstwo do Francji</vt:lpstr>
      <vt:lpstr>Koronacja</vt:lpstr>
      <vt:lpstr>Ucieczka</vt:lpstr>
      <vt:lpstr>GRA PLANSZOWA ZŁOTY WIEK</vt:lpstr>
      <vt:lpstr>PLANSZA GŁÓWNA</vt:lpstr>
      <vt:lpstr>PLANSZA SEJMU</vt:lpstr>
      <vt:lpstr>PLANSZA RODU</vt:lpstr>
      <vt:lpstr>KARTY SEJMU</vt:lpstr>
      <vt:lpstr>GŁOSY</vt:lpstr>
      <vt:lpstr>KARTY URZĘDÓW</vt:lpstr>
      <vt:lpstr>WARSZTATY PROJEKTOWANIA GIER</vt:lpstr>
      <vt:lpstr>W PROGRAMIE: - Podział gier oraz typy mechanik - Najciekawsze tytułach gier – przykłady mechanik i ic dostosowania do tematyki gry (prezentacja na żywo) - Warsztaty projektowania - Prezentacje pomysłów - Dyskusja nad pomysłami - Proces produkcji gry </vt:lpstr>
      <vt:lpstr>Po co tworzy się gry planszowe?</vt:lpstr>
      <vt:lpstr>Od czego zacząć projektowanie gier?</vt:lpstr>
      <vt:lpstr>Podział gier planszowych</vt:lpstr>
      <vt:lpstr>Podział gier planszowych</vt:lpstr>
      <vt:lpstr>Prezentacja programu PowerPoint</vt:lpstr>
      <vt:lpstr>Mechaniki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Praktyka</vt:lpstr>
      <vt:lpstr>KILKA PYTAŃ ZWIĄZANYCH Z FABUŁĄ WASZEJ GRY </vt:lpstr>
      <vt:lpstr>A TERAZ ODPOWIEDZCIE SOBIE NA PYTANIA ZWIĄZANE Z MECHANIKĄ…</vt:lpstr>
      <vt:lpstr>JAKA STRUKTURA ?</vt:lpstr>
      <vt:lpstr>JAKIE KOMPONENTY?</vt:lpstr>
      <vt:lpstr>Proces twórczy</vt:lpstr>
      <vt:lpstr>Prezentacja programu PowerPoint</vt:lpstr>
      <vt:lpstr>Prezentacja programu PowerPoint</vt:lpstr>
      <vt:lpstr>TESTY, TESTY, TESTY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WSPÓLNE DZIEDZICTWO WSPÓLNE PASJE</dc:title>
  <dc:creator>Lukasz Wrona</dc:creator>
  <cp:lastModifiedBy>Marek Piwoński</cp:lastModifiedBy>
  <cp:revision>71</cp:revision>
  <dcterms:created xsi:type="dcterms:W3CDTF">2021-08-11T08:56:56Z</dcterms:created>
  <dcterms:modified xsi:type="dcterms:W3CDTF">2024-01-22T21:56:19Z</dcterms:modified>
</cp:coreProperties>
</file>