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2" r:id="rId2"/>
    <p:sldId id="329" r:id="rId3"/>
    <p:sldId id="328" r:id="rId4"/>
    <p:sldId id="311" r:id="rId5"/>
    <p:sldId id="346" r:id="rId6"/>
    <p:sldId id="344" r:id="rId7"/>
    <p:sldId id="265" r:id="rId8"/>
    <p:sldId id="345" r:id="rId9"/>
    <p:sldId id="263" r:id="rId10"/>
    <p:sldId id="264" r:id="rId11"/>
    <p:sldId id="321" r:id="rId12"/>
    <p:sldId id="319" r:id="rId13"/>
    <p:sldId id="310" r:id="rId14"/>
    <p:sldId id="313" r:id="rId15"/>
    <p:sldId id="309" r:id="rId16"/>
    <p:sldId id="312" r:id="rId17"/>
    <p:sldId id="266" r:id="rId18"/>
    <p:sldId id="314" r:id="rId19"/>
    <p:sldId id="267" r:id="rId20"/>
    <p:sldId id="268" r:id="rId21"/>
    <p:sldId id="269" r:id="rId22"/>
    <p:sldId id="271" r:id="rId23"/>
    <p:sldId id="317" r:id="rId24"/>
    <p:sldId id="322" r:id="rId25"/>
    <p:sldId id="316" r:id="rId26"/>
    <p:sldId id="324" r:id="rId27"/>
    <p:sldId id="323" r:id="rId28"/>
    <p:sldId id="318" r:id="rId29"/>
    <p:sldId id="325" r:id="rId30"/>
    <p:sldId id="335" r:id="rId31"/>
    <p:sldId id="336" r:id="rId32"/>
    <p:sldId id="334" r:id="rId33"/>
    <p:sldId id="337" r:id="rId34"/>
    <p:sldId id="326" r:id="rId35"/>
    <p:sldId id="338" r:id="rId36"/>
    <p:sldId id="341" r:id="rId37"/>
    <p:sldId id="327" r:id="rId38"/>
    <p:sldId id="339" r:id="rId39"/>
    <p:sldId id="342" r:id="rId40"/>
    <p:sldId id="315" r:id="rId41"/>
    <p:sldId id="343" r:id="rId42"/>
    <p:sldId id="347" r:id="rId43"/>
    <p:sldId id="308" r:id="rId4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8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47140" y="3045967"/>
            <a:ext cx="345503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1727" y="2718816"/>
            <a:ext cx="3609594" cy="102489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86711" y="3212592"/>
            <a:ext cx="1427226" cy="102489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>
              <a:lumMod val="75000"/>
            </a:schemeClr>
          </a:fgClr>
          <a:bgClr>
            <a:schemeClr val="accent6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14677" y="2569845"/>
            <a:ext cx="5445759" cy="1589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04010" y="2946603"/>
            <a:ext cx="9897745" cy="20567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ZSPDIl4JeM&amp;t=348s" TargetMode="Externa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E96BCD0-287E-7FFB-26ED-40454D51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56"/>
          <a:stretch/>
        </p:blipFill>
        <p:spPr>
          <a:xfrm>
            <a:off x="0" y="0"/>
            <a:ext cx="5416918" cy="685800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E7BEE9BB-3633-F1A7-0A98-8DF66F214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146" y="5743179"/>
            <a:ext cx="6547614" cy="1114821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9DC56FCB-4C2E-AD93-A547-8E568D7DD4E4}"/>
              </a:ext>
            </a:extLst>
          </p:cNvPr>
          <p:cNvSpPr txBox="1"/>
          <p:nvPr/>
        </p:nvSpPr>
        <p:spPr>
          <a:xfrm>
            <a:off x="5943600" y="3352800"/>
            <a:ext cx="59436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PROJEKT FINANSOWANY PRZEZ MINISTERSTWO SPRAW ZAGRANICZNYCH RZECZPOSPOLITEJ POLSKIEJ W KONKURSIE „POLONIA I POLACY ZA GRANICĄ 2024 – WYDARZENIA I INICJATYWY POLONIJNE”</a:t>
            </a:r>
            <a:endParaRPr lang="pl-PL" sz="1400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pl-PL" sz="14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s-ES" sz="1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PROYECTO FINANCIADO POR EL MINISTERIO DE ASUNTOS EXTERIORES DE LA REPÚBLICA DE POLONIA EN EL CONCURSO "POLONIA Y LOS POLACOS EN EL EXTRANJERO 2024 - EVENTOS E INICIATIVAS POLACAS"</a:t>
            </a:r>
            <a:endParaRPr lang="pl-PL" sz="1400" b="1" dirty="0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4699319F-512F-C623-ABCE-B7FFED9F991D}"/>
              </a:ext>
            </a:extLst>
          </p:cNvPr>
          <p:cNvSpPr txBox="1"/>
          <p:nvPr/>
        </p:nvSpPr>
        <p:spPr>
          <a:xfrm>
            <a:off x="6019800" y="685800"/>
            <a:ext cx="61722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i="1" u="none" strike="noStrike" dirty="0">
                <a:solidFill>
                  <a:schemeClr val="bg1"/>
                </a:solidFill>
                <a:effectLst/>
                <a:highlight>
                  <a:srgbClr val="FF0000"/>
                </a:highlight>
                <a:latin typeface="Arial" panose="020B0604020202020204" pitchFamily="34" charset="0"/>
              </a:rPr>
              <a:t>,Rzeczpospolita Obojga Narodów i Królestwo Hiszpanii. Na straży dwóch krańców Europy”</a:t>
            </a:r>
            <a:endParaRPr lang="pl-PL" sz="2000" b="1" i="1" u="none" strike="noStrike" dirty="0">
              <a:solidFill>
                <a:schemeClr val="bg1"/>
              </a:solidFill>
              <a:effectLst/>
              <a:highlight>
                <a:srgbClr val="FF0000"/>
              </a:highlight>
              <a:latin typeface="Arial" panose="020B0604020202020204" pitchFamily="34" charset="0"/>
            </a:endParaRPr>
          </a:p>
          <a:p>
            <a:endParaRPr lang="pl-PL" sz="2000" b="1" i="1" dirty="0">
              <a:solidFill>
                <a:schemeClr val="bg1"/>
              </a:solidFill>
              <a:highlight>
                <a:srgbClr val="FF0000"/>
              </a:highlight>
              <a:latin typeface="Arial" panose="020B0604020202020204" pitchFamily="34" charset="0"/>
            </a:endParaRPr>
          </a:p>
          <a:p>
            <a:r>
              <a:rPr lang="es-ES" sz="2000" b="1" i="1" u="none" strike="noStrike" dirty="0">
                <a:solidFill>
                  <a:schemeClr val="bg1"/>
                </a:solidFill>
                <a:effectLst/>
                <a:highlight>
                  <a:srgbClr val="FF0000"/>
                </a:highlight>
                <a:latin typeface="Arial" panose="020B0604020202020204" pitchFamily="34" charset="0"/>
              </a:rPr>
              <a:t>"La Mancomunidad de las Dos Naciones y el Reino de España. Guardianes de los dos extremos de Europa"</a:t>
            </a:r>
            <a:endParaRPr lang="pl-PL" sz="2000" i="1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2">
            <a:extLst>
              <a:ext uri="{FF2B5EF4-FFF2-40B4-BE49-F238E27FC236}">
                <a16:creationId xmlns:a16="http://schemas.microsoft.com/office/drawing/2014/main" id="{A6243592-364B-58B5-A665-B5729EAF810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3">
              <a:extLst>
                <a:ext uri="{FF2B5EF4-FFF2-40B4-BE49-F238E27FC236}">
                  <a16:creationId xmlns:a16="http://schemas.microsoft.com/office/drawing/2014/main" id="{CCD9B098-F4D5-FB19-807F-1722A2CF109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5"/>
            </a:xfrm>
            <a:prstGeom prst="rect">
              <a:avLst/>
            </a:prstGeom>
          </p:spPr>
        </p:pic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76B310A6-9149-93AC-0FFC-5A6B122895F4}"/>
                </a:ext>
              </a:extLst>
            </p:cNvPr>
            <p:cNvSpPr/>
            <p:nvPr/>
          </p:nvSpPr>
          <p:spPr>
            <a:xfrm>
              <a:off x="0" y="5320284"/>
              <a:ext cx="12192000" cy="736600"/>
            </a:xfrm>
            <a:custGeom>
              <a:avLst/>
              <a:gdLst/>
              <a:ahLst/>
              <a:cxnLst/>
              <a:rect l="l" t="t" r="r" b="b"/>
              <a:pathLst>
                <a:path w="12192000" h="736600">
                  <a:moveTo>
                    <a:pt x="12192000" y="0"/>
                  </a:moveTo>
                  <a:lnTo>
                    <a:pt x="0" y="0"/>
                  </a:lnTo>
                  <a:lnTo>
                    <a:pt x="0" y="736091"/>
                  </a:lnTo>
                  <a:lnTo>
                    <a:pt x="12192000" y="736091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>
                <a:alpha val="92939"/>
              </a:srgbClr>
            </a:solidFill>
          </p:spPr>
          <p:txBody>
            <a:bodyPr wrap="square" lIns="0" tIns="0" rIns="0" bIns="0" rtlCol="0"/>
            <a:lstStyle/>
            <a:p>
              <a:endParaRPr sz="3200" dirty="0"/>
            </a:p>
          </p:txBody>
        </p:sp>
      </p:grp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90E6876-75C5-3224-9527-F1B19A04EDAB}"/>
              </a:ext>
            </a:extLst>
          </p:cNvPr>
          <p:cNvSpPr txBox="1"/>
          <p:nvPr/>
        </p:nvSpPr>
        <p:spPr>
          <a:xfrm flipH="1">
            <a:off x="838200" y="5410200"/>
            <a:ext cx="10439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spc="-20" dirty="0">
                <a:latin typeface="+mj-lt"/>
              </a:rPr>
              <a:t>Stowarzyszenie</a:t>
            </a:r>
            <a:r>
              <a:rPr lang="pl-PL" sz="3200" spc="-90" dirty="0">
                <a:latin typeface="+mj-lt"/>
              </a:rPr>
              <a:t> </a:t>
            </a:r>
            <a:r>
              <a:rPr lang="pl-PL" sz="3200" dirty="0">
                <a:latin typeface="+mj-lt"/>
              </a:rPr>
              <a:t>Pospolite</a:t>
            </a:r>
            <a:r>
              <a:rPr lang="pl-PL" sz="3200" spc="-75" dirty="0">
                <a:latin typeface="+mj-lt"/>
              </a:rPr>
              <a:t> </a:t>
            </a:r>
            <a:r>
              <a:rPr lang="pl-PL" sz="3200" dirty="0">
                <a:latin typeface="+mj-lt"/>
              </a:rPr>
              <a:t>Ruszenie zaprasza:</a:t>
            </a:r>
          </a:p>
        </p:txBody>
      </p:sp>
    </p:spTree>
    <p:extLst>
      <p:ext uri="{BB962C8B-B14F-4D97-AF65-F5344CB8AC3E}">
        <p14:creationId xmlns:p14="http://schemas.microsoft.com/office/powerpoint/2010/main" val="3576117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2C7FB0-C96A-2BC7-AF0B-D00A7CDF4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563241BB-CEAB-E1FD-2DCC-6199C3A512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46097" y="2725292"/>
            <a:ext cx="8436103" cy="129586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6350" algn="ctr">
              <a:lnSpc>
                <a:spcPts val="5015"/>
              </a:lnSpc>
              <a:spcBef>
                <a:spcPts val="105"/>
              </a:spcBef>
              <a:tabLst>
                <a:tab pos="637540" algn="l"/>
              </a:tabLst>
            </a:pPr>
            <a:r>
              <a:rPr lang="pl-PL" sz="4400" spc="405" dirty="0"/>
              <a:t>WARSZTATY DEBAT </a:t>
            </a:r>
            <a:br>
              <a:rPr lang="pl-PL" sz="4400" spc="405" dirty="0"/>
            </a:br>
            <a:r>
              <a:rPr lang="pl-PL" sz="4400" spc="405" dirty="0"/>
              <a:t>I ARGUMENTACJI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3151064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46097" y="2725293"/>
            <a:ext cx="5483225" cy="129586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6350" algn="r">
              <a:lnSpc>
                <a:spcPts val="5015"/>
              </a:lnSpc>
              <a:spcBef>
                <a:spcPts val="105"/>
              </a:spcBef>
              <a:tabLst>
                <a:tab pos="637540" algn="l"/>
              </a:tabLst>
            </a:pPr>
            <a:r>
              <a:rPr lang="pl-PL" sz="4400" spc="405" dirty="0"/>
              <a:t>PO CO DYSKUTOWAĆ?</a:t>
            </a:r>
            <a:endParaRPr sz="4400" dirty="0"/>
          </a:p>
        </p:txBody>
      </p:sp>
      <p:sp>
        <p:nvSpPr>
          <p:cNvPr id="7" name="object 7"/>
          <p:cNvSpPr/>
          <p:nvPr/>
        </p:nvSpPr>
        <p:spPr>
          <a:xfrm>
            <a:off x="7528559" y="2473451"/>
            <a:ext cx="0" cy="1911350"/>
          </a:xfrm>
          <a:custGeom>
            <a:avLst/>
            <a:gdLst/>
            <a:ahLst/>
            <a:cxnLst/>
            <a:rect l="l" t="t" r="r" b="b"/>
            <a:pathLst>
              <a:path h="1911350">
                <a:moveTo>
                  <a:pt x="0" y="0"/>
                </a:moveTo>
                <a:lnTo>
                  <a:pt x="0" y="1911350"/>
                </a:lnTo>
              </a:path>
            </a:pathLst>
          </a:custGeom>
          <a:ln w="12700">
            <a:solidFill>
              <a:srgbClr val="ABDA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6281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D59ADDD-FAAF-55B6-2E86-E7354B8A4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C39C4770-48E5-6692-CEDC-33CBCE82C6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46097" y="457200"/>
            <a:ext cx="8969503" cy="5143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6350" algn="ctr">
              <a:lnSpc>
                <a:spcPts val="5015"/>
              </a:lnSpc>
              <a:spcBef>
                <a:spcPts val="105"/>
              </a:spcBef>
              <a:tabLst>
                <a:tab pos="637540" algn="l"/>
              </a:tabLst>
            </a:pPr>
            <a:r>
              <a:rPr lang="pl-PL" sz="4400" spc="405" dirty="0"/>
              <a:t>DZIĘKI DYSKUSJI MOŻEMY </a:t>
            </a:r>
            <a:br>
              <a:rPr lang="pl-PL" sz="4400" spc="405" dirty="0"/>
            </a:br>
            <a:r>
              <a:rPr lang="pl-PL" sz="4400" spc="405" dirty="0"/>
              <a:t>POZNAĆ LEPIEJ SWOJĄ</a:t>
            </a:r>
            <a:br>
              <a:rPr lang="pl-PL" sz="4400" spc="405" dirty="0"/>
            </a:br>
            <a:r>
              <a:rPr lang="pl-PL" sz="4400" spc="405" dirty="0"/>
              <a:t>WŁASNĄ HISTORIĘ.</a:t>
            </a:r>
            <a:br>
              <a:rPr lang="pl-PL" sz="4400" spc="405" dirty="0"/>
            </a:br>
            <a:br>
              <a:rPr lang="pl-PL" sz="4400" spc="405" dirty="0"/>
            </a:br>
            <a:r>
              <a:rPr lang="pl-PL" sz="4400" spc="405" dirty="0"/>
              <a:t>ZROZUMIEĆ SWOJĄ KULTURĘ </a:t>
            </a:r>
            <a:br>
              <a:rPr lang="pl-PL" sz="4400" spc="405" dirty="0"/>
            </a:br>
            <a:r>
              <a:rPr lang="pl-PL" sz="4400" spc="405" dirty="0"/>
              <a:t>I</a:t>
            </a:r>
            <a:br>
              <a:rPr lang="pl-PL" sz="4400" spc="405" dirty="0"/>
            </a:br>
            <a:r>
              <a:rPr lang="pl-PL" sz="4400" spc="405" dirty="0"/>
              <a:t>ODKRYĆ NIESAMOWITE OPOWIEŚCI.</a:t>
            </a:r>
            <a:endParaRPr sz="4400" dirty="0"/>
          </a:p>
        </p:txBody>
      </p:sp>
    </p:spTree>
    <p:extLst>
      <p:ext uri="{BB962C8B-B14F-4D97-AF65-F5344CB8AC3E}">
        <p14:creationId xmlns:p14="http://schemas.microsoft.com/office/powerpoint/2010/main" val="3544302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3B91339-1A19-FF7A-168B-D20293376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36C207A3-4B2C-3CC0-559D-A204AC976D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46097" y="457200"/>
            <a:ext cx="8969503" cy="45018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6350" algn="ctr">
              <a:lnSpc>
                <a:spcPts val="5015"/>
              </a:lnSpc>
              <a:spcBef>
                <a:spcPts val="105"/>
              </a:spcBef>
              <a:tabLst>
                <a:tab pos="637540" algn="l"/>
              </a:tabLst>
            </a:pPr>
            <a:r>
              <a:rPr lang="pl-PL" sz="4400" spc="405" dirty="0"/>
              <a:t>Dyskusja pomaga:</a:t>
            </a:r>
            <a:br>
              <a:rPr lang="pl-PL" sz="4400" spc="405" dirty="0"/>
            </a:br>
            <a:br>
              <a:rPr lang="pl-PL" sz="4400" spc="405" dirty="0"/>
            </a:br>
            <a:r>
              <a:rPr lang="pl-PL" sz="2800" spc="405" dirty="0"/>
              <a:t>- zrozumieć świat</a:t>
            </a:r>
            <a:br>
              <a:rPr lang="pl-PL" sz="2800" spc="405" dirty="0"/>
            </a:br>
            <a:r>
              <a:rPr lang="pl-PL" sz="2800" spc="405" dirty="0"/>
              <a:t>- poznać inne poglądy</a:t>
            </a:r>
            <a:br>
              <a:rPr lang="pl-PL" sz="2800" spc="405" dirty="0"/>
            </a:br>
            <a:r>
              <a:rPr lang="pl-PL" sz="2800" spc="405" dirty="0"/>
              <a:t>- rozszerzyć wiedzę</a:t>
            </a:r>
            <a:br>
              <a:rPr lang="pl-PL" sz="2800" spc="405" dirty="0"/>
            </a:br>
            <a:r>
              <a:rPr lang="pl-PL" sz="2800" spc="405" dirty="0"/>
              <a:t>- poczuć satysfakcję </a:t>
            </a:r>
            <a:br>
              <a:rPr lang="pl-PL" sz="2800" spc="405" dirty="0"/>
            </a:br>
            <a:r>
              <a:rPr lang="pl-PL" sz="2800" spc="405" dirty="0"/>
              <a:t>- uzyskać wpływ na rzeczywistość</a:t>
            </a:r>
            <a:endParaRPr sz="4400" dirty="0"/>
          </a:p>
        </p:txBody>
      </p:sp>
    </p:spTree>
    <p:extLst>
      <p:ext uri="{BB962C8B-B14F-4D97-AF65-F5344CB8AC3E}">
        <p14:creationId xmlns:p14="http://schemas.microsoft.com/office/powerpoint/2010/main" val="895174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290319" y="2223642"/>
            <a:ext cx="3266442" cy="1005916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065" marR="5080" indent="3175" algn="ctr">
              <a:lnSpc>
                <a:spcPct val="90000"/>
              </a:lnSpc>
              <a:spcBef>
                <a:spcPts val="500"/>
              </a:spcBef>
            </a:pPr>
            <a:r>
              <a:rPr lang="pl-PL" sz="3400" spc="500" dirty="0"/>
              <a:t>PROBLEMY Z DYSKUSJĄ</a:t>
            </a:r>
            <a:endParaRPr sz="3400" dirty="0"/>
          </a:p>
        </p:txBody>
      </p:sp>
      <p:sp>
        <p:nvSpPr>
          <p:cNvPr id="36" name="object 36"/>
          <p:cNvSpPr txBox="1"/>
          <p:nvPr/>
        </p:nvSpPr>
        <p:spPr>
          <a:xfrm>
            <a:off x="4556760" y="457200"/>
            <a:ext cx="7482839" cy="5063566"/>
          </a:xfrm>
          <a:prstGeom prst="rect">
            <a:avLst/>
          </a:prstGeom>
        </p:spPr>
        <p:txBody>
          <a:bodyPr vert="horz" wrap="square" lIns="0" tIns="27495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pl-PL" sz="3200" b="1" spc="215" dirty="0">
                <a:solidFill>
                  <a:srgbClr val="FFFFFF"/>
                </a:solidFill>
                <a:latin typeface="Cambria"/>
                <a:cs typeface="Cambria"/>
              </a:rPr>
              <a:t>Polaryzacja – tworzenie wrogości</a:t>
            </a:r>
          </a:p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pl-PL" sz="3200" b="1" spc="215" dirty="0">
                <a:solidFill>
                  <a:srgbClr val="FFFFFF"/>
                </a:solidFill>
                <a:latin typeface="Cambria"/>
                <a:cs typeface="Cambria"/>
              </a:rPr>
              <a:t>Ad personam – atakowanie ludzi a nie poglądów</a:t>
            </a:r>
          </a:p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pl-PL" sz="3200" b="1" spc="215" dirty="0">
                <a:solidFill>
                  <a:srgbClr val="FFFFFF"/>
                </a:solidFill>
                <a:latin typeface="Cambria"/>
                <a:cs typeface="Cambria"/>
              </a:rPr>
              <a:t>Emocje zamiast logiki</a:t>
            </a:r>
          </a:p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pl-PL" sz="3200" b="1" spc="215" dirty="0">
                <a:solidFill>
                  <a:srgbClr val="FFFFFF"/>
                </a:solidFill>
                <a:latin typeface="Cambria"/>
                <a:cs typeface="Cambria"/>
              </a:rPr>
              <a:t>Dyskurs polityczny: syndrom oblężonej twierdzy, zamykanie się w bańce informacyjnej i brak otwartości na cudze poglądy</a:t>
            </a:r>
            <a:endParaRPr sz="32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69CFEF3-4D85-6D5D-641A-EE3E70551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5427342C-59FE-7CD8-23B4-5C0FC1AED1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46097" y="2725293"/>
            <a:ext cx="5483225" cy="65466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6350" algn="r">
              <a:lnSpc>
                <a:spcPts val="5015"/>
              </a:lnSpc>
              <a:spcBef>
                <a:spcPts val="105"/>
              </a:spcBef>
              <a:tabLst>
                <a:tab pos="637540" algn="l"/>
              </a:tabLst>
            </a:pPr>
            <a:r>
              <a:rPr lang="pl-PL" sz="4400" spc="405" dirty="0"/>
              <a:t>ARGUMENTACJA</a:t>
            </a:r>
            <a:endParaRPr sz="4400" dirty="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85AFA2A-54FE-A8AF-E335-525B8A6343BB}"/>
              </a:ext>
            </a:extLst>
          </p:cNvPr>
          <p:cNvSpPr/>
          <p:nvPr/>
        </p:nvSpPr>
        <p:spPr>
          <a:xfrm>
            <a:off x="7528559" y="2473451"/>
            <a:ext cx="0" cy="1911350"/>
          </a:xfrm>
          <a:custGeom>
            <a:avLst/>
            <a:gdLst/>
            <a:ahLst/>
            <a:cxnLst/>
            <a:rect l="l" t="t" r="r" b="b"/>
            <a:pathLst>
              <a:path h="1911350">
                <a:moveTo>
                  <a:pt x="0" y="0"/>
                </a:moveTo>
                <a:lnTo>
                  <a:pt x="0" y="1911350"/>
                </a:lnTo>
              </a:path>
            </a:pathLst>
          </a:custGeom>
          <a:ln w="12700">
            <a:solidFill>
              <a:srgbClr val="ABDA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8072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726935"/>
            <a:ext cx="12192000" cy="131445"/>
          </a:xfrm>
          <a:custGeom>
            <a:avLst/>
            <a:gdLst/>
            <a:ahLst/>
            <a:cxnLst/>
            <a:rect l="l" t="t" r="r" b="b"/>
            <a:pathLst>
              <a:path w="12192000" h="131445">
                <a:moveTo>
                  <a:pt x="12192000" y="0"/>
                </a:moveTo>
                <a:lnTo>
                  <a:pt x="0" y="0"/>
                </a:lnTo>
                <a:lnTo>
                  <a:pt x="0" y="131063"/>
                </a:lnTo>
                <a:lnTo>
                  <a:pt x="12192000" y="131063"/>
                </a:lnTo>
                <a:lnTo>
                  <a:pt x="12192000" y="0"/>
                </a:lnTo>
                <a:close/>
              </a:path>
            </a:pathLst>
          </a:custGeom>
          <a:solidFill>
            <a:srgbClr val="ABDA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 flipH="1">
            <a:off x="1604010" y="276528"/>
            <a:ext cx="9749790" cy="791882"/>
          </a:xfrm>
          <a:prstGeom prst="rect">
            <a:avLst/>
          </a:prstGeom>
          <a:noFill/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2175510" algn="l"/>
                <a:tab pos="4144010" algn="l"/>
              </a:tabLst>
            </a:pPr>
            <a:r>
              <a:rPr sz="5050" spc="515" dirty="0"/>
              <a:t>CZYM</a:t>
            </a:r>
            <a:r>
              <a:rPr sz="5050" dirty="0"/>
              <a:t>	</a:t>
            </a:r>
            <a:r>
              <a:rPr sz="5050" spc="785" dirty="0"/>
              <a:t>JEST</a:t>
            </a:r>
            <a:r>
              <a:rPr sz="5050" dirty="0"/>
              <a:t>	</a:t>
            </a:r>
            <a:r>
              <a:rPr sz="5050" spc="515" dirty="0"/>
              <a:t>ARGUMENT?</a:t>
            </a:r>
            <a:endParaRPr sz="5050" dirty="0"/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609601" y="2209800"/>
            <a:ext cx="10591800" cy="2063001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065" marR="5080" indent="-635" algn="ctr">
              <a:lnSpc>
                <a:spcPct val="90000"/>
              </a:lnSpc>
              <a:spcBef>
                <a:spcPts val="535"/>
              </a:spcBef>
            </a:pPr>
            <a:r>
              <a:rPr dirty="0"/>
              <a:t>Zbiór</a:t>
            </a:r>
            <a:r>
              <a:rPr spc="-110" dirty="0"/>
              <a:t> </a:t>
            </a:r>
            <a:r>
              <a:rPr dirty="0"/>
              <a:t>twierdzeń</a:t>
            </a:r>
            <a:r>
              <a:rPr spc="-105" dirty="0"/>
              <a:t> </a:t>
            </a:r>
            <a:r>
              <a:rPr spc="-25" dirty="0" err="1"/>
              <a:t>zorganizowanych</a:t>
            </a:r>
            <a:r>
              <a:rPr spc="-105" dirty="0"/>
              <a:t> </a:t>
            </a:r>
            <a:r>
              <a:rPr dirty="0" err="1"/>
              <a:t>tak</a:t>
            </a:r>
            <a:r>
              <a:rPr lang="pl-PL" dirty="0"/>
              <a:t>,</a:t>
            </a:r>
            <a:r>
              <a:rPr spc="-90" dirty="0"/>
              <a:t> </a:t>
            </a:r>
            <a:r>
              <a:rPr dirty="0"/>
              <a:t>żeby</a:t>
            </a:r>
            <a:r>
              <a:rPr spc="-100" dirty="0"/>
              <a:t> </a:t>
            </a:r>
            <a:r>
              <a:rPr spc="-10" dirty="0"/>
              <a:t>podkreślić </a:t>
            </a:r>
            <a:r>
              <a:rPr dirty="0"/>
              <a:t>związek</a:t>
            </a:r>
            <a:r>
              <a:rPr spc="-50" dirty="0"/>
              <a:t> </a:t>
            </a:r>
            <a:r>
              <a:rPr dirty="0"/>
              <a:t>pomiędzy</a:t>
            </a:r>
            <a:r>
              <a:rPr spc="-70" dirty="0"/>
              <a:t> </a:t>
            </a:r>
            <a:r>
              <a:rPr dirty="0"/>
              <a:t>nimi</a:t>
            </a:r>
            <a:r>
              <a:rPr spc="-55" dirty="0"/>
              <a:t> </a:t>
            </a:r>
            <a:r>
              <a:rPr dirty="0"/>
              <a:t>i</a:t>
            </a:r>
            <a:r>
              <a:rPr spc="-45" dirty="0"/>
              <a:t> </a:t>
            </a:r>
            <a:r>
              <a:rPr dirty="0"/>
              <a:t>udowodnić,</a:t>
            </a:r>
            <a:r>
              <a:rPr spc="-45" dirty="0"/>
              <a:t> </a:t>
            </a:r>
            <a:r>
              <a:rPr dirty="0"/>
              <a:t>że</a:t>
            </a:r>
            <a:r>
              <a:rPr spc="-45" dirty="0"/>
              <a:t> </a:t>
            </a:r>
            <a:r>
              <a:rPr spc="-10" dirty="0"/>
              <a:t>kiedy zaakcepceptujemy</a:t>
            </a:r>
            <a:r>
              <a:rPr spc="-105" dirty="0"/>
              <a:t> </a:t>
            </a:r>
            <a:r>
              <a:rPr dirty="0"/>
              <a:t>jedno</a:t>
            </a:r>
            <a:r>
              <a:rPr spc="-55" dirty="0"/>
              <a:t> </a:t>
            </a:r>
            <a:r>
              <a:rPr dirty="0"/>
              <a:t>to</a:t>
            </a:r>
            <a:r>
              <a:rPr spc="-50" dirty="0"/>
              <a:t> </a:t>
            </a:r>
            <a:r>
              <a:rPr dirty="0"/>
              <a:t>inne,</a:t>
            </a:r>
            <a:r>
              <a:rPr spc="-70" dirty="0"/>
              <a:t> </a:t>
            </a:r>
            <a:r>
              <a:rPr dirty="0"/>
              <a:t>będące</a:t>
            </a:r>
            <a:r>
              <a:rPr spc="-65" dirty="0"/>
              <a:t> </a:t>
            </a:r>
            <a:r>
              <a:rPr dirty="0"/>
              <a:t>częścią</a:t>
            </a:r>
            <a:r>
              <a:rPr spc="-45" dirty="0"/>
              <a:t> </a:t>
            </a:r>
            <a:r>
              <a:rPr spc="-20" dirty="0"/>
              <a:t>tego </a:t>
            </a:r>
            <a:r>
              <a:rPr dirty="0"/>
              <a:t>samego</a:t>
            </a:r>
            <a:r>
              <a:rPr spc="-70" dirty="0"/>
              <a:t> </a:t>
            </a:r>
            <a:r>
              <a:rPr dirty="0"/>
              <a:t>zbioru</a:t>
            </a:r>
            <a:r>
              <a:rPr spc="-100" dirty="0"/>
              <a:t> </a:t>
            </a:r>
            <a:r>
              <a:rPr dirty="0"/>
              <a:t>również</a:t>
            </a:r>
            <a:r>
              <a:rPr spc="-75" dirty="0"/>
              <a:t> </a:t>
            </a:r>
            <a:r>
              <a:rPr dirty="0"/>
              <a:t>powinniśmy</a:t>
            </a:r>
            <a:r>
              <a:rPr spc="-95" dirty="0"/>
              <a:t> </a:t>
            </a:r>
            <a:r>
              <a:rPr spc="-10" dirty="0"/>
              <a:t>przyjąć.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726935"/>
            <a:ext cx="12192000" cy="131445"/>
          </a:xfrm>
          <a:custGeom>
            <a:avLst/>
            <a:gdLst/>
            <a:ahLst/>
            <a:cxnLst/>
            <a:rect l="l" t="t" r="r" b="b"/>
            <a:pathLst>
              <a:path w="12192000" h="131445">
                <a:moveTo>
                  <a:pt x="12192000" y="0"/>
                </a:moveTo>
                <a:lnTo>
                  <a:pt x="0" y="0"/>
                </a:lnTo>
                <a:lnTo>
                  <a:pt x="0" y="131063"/>
                </a:lnTo>
                <a:lnTo>
                  <a:pt x="12192000" y="131063"/>
                </a:lnTo>
                <a:lnTo>
                  <a:pt x="12192000" y="0"/>
                </a:lnTo>
                <a:close/>
              </a:path>
            </a:pathLst>
          </a:custGeom>
          <a:solidFill>
            <a:srgbClr val="ABDA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73455" y="304800"/>
            <a:ext cx="11185145" cy="544572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254" dirty="0">
                <a:solidFill>
                  <a:srgbClr val="FFFFFF"/>
                </a:solidFill>
                <a:latin typeface="Cambria"/>
                <a:cs typeface="Cambria"/>
              </a:rPr>
              <a:t>Brzmi</a:t>
            </a:r>
            <a:r>
              <a:rPr sz="4400" spc="459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290" dirty="0">
                <a:solidFill>
                  <a:srgbClr val="FFFFFF"/>
                </a:solidFill>
                <a:latin typeface="Cambria"/>
                <a:cs typeface="Cambria"/>
              </a:rPr>
              <a:t>skomplikowanie…</a:t>
            </a:r>
            <a:endParaRPr sz="44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500" dirty="0">
              <a:latin typeface="Cambria"/>
              <a:cs typeface="Cambria"/>
            </a:endParaRPr>
          </a:p>
          <a:p>
            <a:pPr marL="400685" marR="5080" indent="150495" algn="just">
              <a:lnSpc>
                <a:spcPct val="100000"/>
              </a:lnSpc>
            </a:pPr>
            <a:r>
              <a:rPr sz="4400" spc="300" dirty="0">
                <a:solidFill>
                  <a:srgbClr val="FFFFFF"/>
                </a:solidFill>
                <a:latin typeface="Cambria"/>
                <a:cs typeface="Cambria"/>
              </a:rPr>
              <a:t>Tak</a:t>
            </a:r>
            <a:r>
              <a:rPr sz="4400" spc="4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254" dirty="0">
                <a:solidFill>
                  <a:srgbClr val="FFFFFF"/>
                </a:solidFill>
                <a:latin typeface="Cambria"/>
                <a:cs typeface="Cambria"/>
              </a:rPr>
              <a:t>naprawdę</a:t>
            </a:r>
            <a:r>
              <a:rPr sz="4400" spc="4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305" dirty="0">
                <a:solidFill>
                  <a:srgbClr val="FFFFFF"/>
                </a:solidFill>
                <a:latin typeface="Cambria"/>
                <a:cs typeface="Cambria"/>
              </a:rPr>
              <a:t>argument</a:t>
            </a:r>
            <a:r>
              <a:rPr sz="4400" spc="409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5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4400" spc="4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85" dirty="0">
                <a:solidFill>
                  <a:srgbClr val="FFFFFF"/>
                </a:solidFill>
                <a:latin typeface="Cambria"/>
                <a:cs typeface="Cambria"/>
              </a:rPr>
              <a:t>po</a:t>
            </a:r>
            <a:r>
              <a:rPr sz="4400" spc="4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250" dirty="0">
                <a:solidFill>
                  <a:srgbClr val="FFFFFF"/>
                </a:solidFill>
                <a:latin typeface="Cambria"/>
                <a:cs typeface="Cambria"/>
              </a:rPr>
              <a:t>prostu </a:t>
            </a:r>
            <a:r>
              <a:rPr sz="4400" spc="265" dirty="0">
                <a:solidFill>
                  <a:srgbClr val="FFFFFF"/>
                </a:solidFill>
                <a:latin typeface="Cambria"/>
                <a:cs typeface="Cambria"/>
              </a:rPr>
              <a:t>sposób</a:t>
            </a:r>
            <a:r>
              <a:rPr sz="4400" spc="4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409" dirty="0">
                <a:solidFill>
                  <a:srgbClr val="FFFFFF"/>
                </a:solidFill>
                <a:latin typeface="Cambria"/>
                <a:cs typeface="Cambria"/>
              </a:rPr>
              <a:t>na</a:t>
            </a:r>
            <a:r>
              <a:rPr sz="4400" spc="4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215" dirty="0">
                <a:solidFill>
                  <a:srgbClr val="FFFFFF"/>
                </a:solidFill>
                <a:latin typeface="Cambria"/>
                <a:cs typeface="Cambria"/>
              </a:rPr>
              <a:t>udowodnienie</a:t>
            </a:r>
            <a:r>
              <a:rPr sz="4400" spc="409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200" dirty="0">
                <a:solidFill>
                  <a:srgbClr val="FFFFFF"/>
                </a:solidFill>
                <a:latin typeface="Cambria"/>
                <a:cs typeface="Cambria"/>
              </a:rPr>
              <a:t>jednego </a:t>
            </a:r>
            <a:r>
              <a:rPr sz="4400" spc="170" dirty="0">
                <a:solidFill>
                  <a:srgbClr val="FFFFFF"/>
                </a:solidFill>
                <a:latin typeface="Cambria"/>
                <a:cs typeface="Cambria"/>
              </a:rPr>
              <a:t>twierdzenia</a:t>
            </a:r>
            <a:r>
              <a:rPr sz="4400" spc="43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245" dirty="0">
                <a:solidFill>
                  <a:srgbClr val="FFFFFF"/>
                </a:solidFill>
                <a:latin typeface="Cambria"/>
                <a:cs typeface="Cambria"/>
              </a:rPr>
              <a:t>za</a:t>
            </a:r>
            <a:r>
              <a:rPr sz="4400" spc="4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290" dirty="0">
                <a:solidFill>
                  <a:srgbClr val="FFFFFF"/>
                </a:solidFill>
                <a:latin typeface="Cambria"/>
                <a:cs typeface="Cambria"/>
              </a:rPr>
              <a:t>pomocą</a:t>
            </a:r>
            <a:r>
              <a:rPr sz="4400" spc="4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310" dirty="0">
                <a:solidFill>
                  <a:srgbClr val="FFFFFF"/>
                </a:solidFill>
                <a:latin typeface="Cambria"/>
                <a:cs typeface="Cambria"/>
              </a:rPr>
              <a:t>innych-</a:t>
            </a:r>
            <a:r>
              <a:rPr sz="4400" spc="4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295" dirty="0">
                <a:solidFill>
                  <a:srgbClr val="FFFFFF"/>
                </a:solidFill>
                <a:latin typeface="Cambria"/>
                <a:cs typeface="Cambria"/>
              </a:rPr>
              <a:t>takich </a:t>
            </a:r>
            <a:r>
              <a:rPr sz="4400" spc="175" dirty="0">
                <a:solidFill>
                  <a:srgbClr val="FFFFFF"/>
                </a:solidFill>
                <a:latin typeface="Cambria"/>
                <a:cs typeface="Cambria"/>
              </a:rPr>
              <a:t>które</a:t>
            </a:r>
            <a:r>
              <a:rPr sz="4400" spc="4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225" dirty="0">
                <a:solidFill>
                  <a:srgbClr val="FFFFFF"/>
                </a:solidFill>
                <a:latin typeface="Cambria"/>
                <a:cs typeface="Cambria"/>
              </a:rPr>
              <a:t>wiemy,</a:t>
            </a:r>
            <a:r>
              <a:rPr sz="4400" spc="4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20" dirty="0">
                <a:solidFill>
                  <a:srgbClr val="FFFFFF"/>
                </a:solidFill>
                <a:latin typeface="Cambria"/>
                <a:cs typeface="Cambria"/>
              </a:rPr>
              <a:t>że</a:t>
            </a:r>
            <a:r>
              <a:rPr sz="4400" spc="4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380" dirty="0">
                <a:solidFill>
                  <a:srgbClr val="FFFFFF"/>
                </a:solidFill>
                <a:latin typeface="Cambria"/>
                <a:cs typeface="Cambria"/>
              </a:rPr>
              <a:t>są</a:t>
            </a:r>
            <a:r>
              <a:rPr sz="4400" spc="4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80" dirty="0">
                <a:solidFill>
                  <a:srgbClr val="FFFFFF"/>
                </a:solidFill>
                <a:latin typeface="Cambria"/>
                <a:cs typeface="Cambria"/>
              </a:rPr>
              <a:t>prawdziwe.</a:t>
            </a:r>
            <a:endParaRPr sz="4400" dirty="0">
              <a:latin typeface="Cambria"/>
              <a:cs typeface="Cambria"/>
            </a:endParaRPr>
          </a:p>
          <a:p>
            <a:pPr marL="365760" algn="ctr">
              <a:lnSpc>
                <a:spcPct val="100000"/>
              </a:lnSpc>
              <a:spcBef>
                <a:spcPts val="5"/>
              </a:spcBef>
            </a:pPr>
            <a:endParaRPr lang="pl-PL" sz="4400" spc="210" dirty="0">
              <a:solidFill>
                <a:srgbClr val="FFFFFF"/>
              </a:solidFill>
              <a:latin typeface="Cambria"/>
              <a:cs typeface="Cambria"/>
            </a:endParaRPr>
          </a:p>
          <a:p>
            <a:pPr marL="365760" algn="just">
              <a:lnSpc>
                <a:spcPct val="100000"/>
              </a:lnSpc>
              <a:spcBef>
                <a:spcPts val="5"/>
              </a:spcBef>
            </a:pPr>
            <a:r>
              <a:rPr lang="pl-PL" sz="4400" spc="210" dirty="0">
                <a:solidFill>
                  <a:srgbClr val="FFFFFF"/>
                </a:solidFill>
                <a:latin typeface="Cambria"/>
                <a:cs typeface="Cambria"/>
              </a:rPr>
              <a:t>Inaczej nazywamy to w</a:t>
            </a:r>
            <a:r>
              <a:rPr sz="4400" spc="210" dirty="0" err="1">
                <a:solidFill>
                  <a:srgbClr val="FFFFFF"/>
                </a:solidFill>
                <a:latin typeface="Cambria"/>
                <a:cs typeface="Cambria"/>
              </a:rPr>
              <a:t>nioskowanie</a:t>
            </a:r>
            <a:r>
              <a:rPr lang="pl-PL" sz="4400" spc="210" dirty="0">
                <a:solidFill>
                  <a:srgbClr val="FFFFFF"/>
                </a:solidFill>
                <a:latin typeface="Cambria"/>
                <a:cs typeface="Cambria"/>
              </a:rPr>
              <a:t>m</a:t>
            </a:r>
            <a:endParaRPr sz="44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52401" y="2223642"/>
            <a:ext cx="4648200" cy="14768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065" marR="5080" indent="3175" algn="ctr">
              <a:lnSpc>
                <a:spcPct val="90000"/>
              </a:lnSpc>
              <a:spcBef>
                <a:spcPts val="500"/>
              </a:spcBef>
            </a:pPr>
            <a:r>
              <a:rPr lang="pl-PL" sz="3400" spc="500" dirty="0"/>
              <a:t>NA CZYM BUDOWAĆ ARGUMENTY?</a:t>
            </a:r>
            <a:endParaRPr sz="3400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5383126" y="1676400"/>
            <a:ext cx="6351674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na podobieństwach i porównaniach</a:t>
            </a:r>
          </a:p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na przyczynach i związkach przyczynowo – skutkowych</a:t>
            </a:r>
          </a:p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na okolicznościach</a:t>
            </a:r>
          </a:p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na miejscu, czasie i sposobie</a:t>
            </a:r>
          </a:p>
        </p:txBody>
      </p:sp>
    </p:spTree>
    <p:extLst>
      <p:ext uri="{BB962C8B-B14F-4D97-AF65-F5344CB8AC3E}">
        <p14:creationId xmlns:p14="http://schemas.microsoft.com/office/powerpoint/2010/main" val="824984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295400" y="1066801"/>
            <a:ext cx="9601200" cy="4994701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065" marR="5080" indent="3175" algn="ctr">
              <a:lnSpc>
                <a:spcPct val="90000"/>
              </a:lnSpc>
              <a:spcBef>
                <a:spcPts val="500"/>
              </a:spcBef>
            </a:pPr>
            <a:r>
              <a:rPr lang="pl-PL" sz="3400" spc="500" dirty="0"/>
              <a:t>DYSKUSJA TO WOJNA</a:t>
            </a:r>
            <a:br>
              <a:rPr lang="pl-PL" sz="3400" spc="500" dirty="0"/>
            </a:br>
            <a:r>
              <a:rPr lang="pl-PL" sz="3400" spc="500" dirty="0"/>
              <a:t>ARGUMENT TO BROŃ </a:t>
            </a:r>
            <a:br>
              <a:rPr lang="pl-PL" sz="3400" spc="500" dirty="0"/>
            </a:br>
            <a:r>
              <a:rPr lang="pl-PL" sz="3400" spc="500" dirty="0"/>
              <a:t>WIEDZA TO AMUNICJA</a:t>
            </a:r>
            <a:br>
              <a:rPr lang="pl-PL" sz="3400" spc="500" dirty="0"/>
            </a:br>
            <a:br>
              <a:rPr lang="pl-PL" sz="3400" spc="500" dirty="0"/>
            </a:br>
            <a:br>
              <a:rPr lang="pl-PL" sz="3400" spc="500" dirty="0"/>
            </a:br>
            <a:r>
              <a:rPr lang="pl-PL" sz="2800" spc="500" dirty="0"/>
              <a:t>Pamiętaj, że dobre i sprawdzone informacje to klucz do argumentowania.</a:t>
            </a:r>
            <a:br>
              <a:rPr lang="pl-PL" sz="2800" spc="500" dirty="0"/>
            </a:br>
            <a:br>
              <a:rPr lang="pl-PL" sz="2800" spc="500" dirty="0"/>
            </a:br>
            <a:br>
              <a:rPr lang="pl-PL" sz="3400" spc="500" dirty="0"/>
            </a:br>
            <a:br>
              <a:rPr lang="pl-PL" sz="3400" spc="500" dirty="0"/>
            </a:br>
            <a:endParaRPr sz="3400" dirty="0"/>
          </a:p>
        </p:txBody>
      </p:sp>
    </p:spTree>
    <p:extLst>
      <p:ext uri="{BB962C8B-B14F-4D97-AF65-F5344CB8AC3E}">
        <p14:creationId xmlns:p14="http://schemas.microsoft.com/office/powerpoint/2010/main" val="2199152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52401" y="2223642"/>
            <a:ext cx="4648200" cy="1005916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065" marR="5080" indent="3175" algn="ctr">
              <a:lnSpc>
                <a:spcPct val="90000"/>
              </a:lnSpc>
              <a:spcBef>
                <a:spcPts val="500"/>
              </a:spcBef>
            </a:pPr>
            <a:r>
              <a:rPr lang="pl-PL" sz="3400" spc="500" dirty="0"/>
              <a:t>JAK ARGUMENTOWAĆ?</a:t>
            </a:r>
            <a:endParaRPr sz="3400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5383126" y="304800"/>
            <a:ext cx="5818274" cy="5827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Przygotuj się! Przeanalizuj problem, poddaj go własnej krytyce, dostrzegaj przyczyny i skutki, bądź otwarty na inne poglądy i dane.</a:t>
            </a:r>
          </a:p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Dostosuj się do odbiory – nie komplikuj niepotrzebnie, poruszaj tematy ważne dla odbiorcy. Zachowuj się odpowiednio i stosuj język adekwatny do grupy docelowej</a:t>
            </a:r>
          </a:p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Przygotuj się do odpowiedzi na pytania – które się nasuwają same w związku z argumentem</a:t>
            </a:r>
          </a:p>
        </p:txBody>
      </p:sp>
    </p:spTree>
    <p:extLst>
      <p:ext uri="{BB962C8B-B14F-4D97-AF65-F5344CB8AC3E}">
        <p14:creationId xmlns:p14="http://schemas.microsoft.com/office/powerpoint/2010/main" val="2266071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52401" y="2223642"/>
            <a:ext cx="4648200" cy="1005916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065" marR="5080" indent="3175" algn="ctr">
              <a:lnSpc>
                <a:spcPct val="90000"/>
              </a:lnSpc>
              <a:spcBef>
                <a:spcPts val="500"/>
              </a:spcBef>
            </a:pPr>
            <a:r>
              <a:rPr lang="pl-PL" sz="3400" spc="500" dirty="0"/>
              <a:t>JAK ARGUMENTOWAĆ?</a:t>
            </a:r>
            <a:endParaRPr sz="3400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5383126" y="304800"/>
            <a:ext cx="6504074" cy="5652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Szanuj przeciwnika – postaraj się go zrozumieć, walcz z jego poglądami a nie nim samym</a:t>
            </a:r>
          </a:p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Bądź otwarty na zmianę – dyskutujemy aby się nawzajem przekonać, a to oznacza, że i my możemy zostać przekonani!</a:t>
            </a:r>
          </a:p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Bądź rzeczowy i trzymaj się tematu</a:t>
            </a:r>
          </a:p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Bądź rzetelny i logiczny – stosuj argumenty a nie sztuczki</a:t>
            </a:r>
          </a:p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Jeżeli coś twierdzisz to TY  musisz to udowodnić!</a:t>
            </a:r>
          </a:p>
        </p:txBody>
      </p:sp>
    </p:spTree>
    <p:extLst>
      <p:ext uri="{BB962C8B-B14F-4D97-AF65-F5344CB8AC3E}">
        <p14:creationId xmlns:p14="http://schemas.microsoft.com/office/powerpoint/2010/main" val="204979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290319" y="2223642"/>
            <a:ext cx="2663825" cy="1942464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065" marR="5080" indent="3175" algn="ctr">
              <a:lnSpc>
                <a:spcPct val="90000"/>
              </a:lnSpc>
              <a:spcBef>
                <a:spcPts val="500"/>
              </a:spcBef>
            </a:pPr>
            <a:r>
              <a:rPr sz="3400" spc="500" dirty="0"/>
              <a:t>JAK </a:t>
            </a:r>
            <a:r>
              <a:rPr sz="3400" spc="220" dirty="0"/>
              <a:t>ZBUDOWAĆ </a:t>
            </a:r>
            <a:r>
              <a:rPr sz="3400" spc="280" dirty="0"/>
              <a:t>ARGUMENT</a:t>
            </a:r>
            <a:endParaRPr sz="3400" dirty="0"/>
          </a:p>
          <a:p>
            <a:pPr marL="3175" algn="ctr">
              <a:lnSpc>
                <a:spcPts val="3670"/>
              </a:lnSpc>
            </a:pPr>
            <a:r>
              <a:rPr sz="3400" spc="434" dirty="0"/>
              <a:t>,,SEXI”?</a:t>
            </a:r>
            <a:endParaRPr sz="3400" dirty="0"/>
          </a:p>
        </p:txBody>
      </p:sp>
      <p:sp>
        <p:nvSpPr>
          <p:cNvPr id="36" name="object 36"/>
          <p:cNvSpPr txBox="1"/>
          <p:nvPr/>
        </p:nvSpPr>
        <p:spPr>
          <a:xfrm>
            <a:off x="5181600" y="2057400"/>
            <a:ext cx="7048500" cy="2293577"/>
          </a:xfrm>
          <a:prstGeom prst="rect">
            <a:avLst/>
          </a:prstGeom>
        </p:spPr>
        <p:txBody>
          <a:bodyPr vert="horz" wrap="square" lIns="0" tIns="27495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21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3200" b="1" spc="215" dirty="0">
                <a:solidFill>
                  <a:srgbClr val="FFFFFF"/>
                </a:solidFill>
                <a:latin typeface="Cambria"/>
                <a:cs typeface="Cambria"/>
              </a:rPr>
              <a:t>S</a:t>
            </a:r>
            <a:r>
              <a:rPr sz="3200" spc="215" dirty="0">
                <a:solidFill>
                  <a:srgbClr val="FFFFFF"/>
                </a:solidFill>
                <a:latin typeface="Cambria"/>
                <a:cs typeface="Cambria"/>
              </a:rPr>
              <a:t>tate</a:t>
            </a:r>
            <a:r>
              <a:rPr sz="3200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210" dirty="0">
                <a:solidFill>
                  <a:srgbClr val="FFFFFF"/>
                </a:solidFill>
                <a:latin typeface="Cambria"/>
                <a:cs typeface="Cambria"/>
              </a:rPr>
              <a:t>-</a:t>
            </a:r>
            <a:r>
              <a:rPr sz="3200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170" dirty="0">
                <a:solidFill>
                  <a:srgbClr val="FFFFFF"/>
                </a:solidFill>
                <a:latin typeface="Cambria"/>
                <a:cs typeface="Cambria"/>
              </a:rPr>
              <a:t>nazwa=</a:t>
            </a:r>
            <a:r>
              <a:rPr sz="3200" b="1" spc="170" dirty="0">
                <a:solidFill>
                  <a:srgbClr val="FFFFFF"/>
                </a:solidFill>
                <a:latin typeface="Cambria"/>
                <a:cs typeface="Cambria"/>
              </a:rPr>
              <a:t>T</a:t>
            </a:r>
            <a:r>
              <a:rPr sz="3200" spc="170" dirty="0">
                <a:solidFill>
                  <a:srgbClr val="FFFFFF"/>
                </a:solidFill>
                <a:latin typeface="Cambria"/>
                <a:cs typeface="Cambria"/>
              </a:rPr>
              <a:t>eza</a:t>
            </a:r>
            <a:r>
              <a:rPr sz="3200" spc="3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225" dirty="0">
                <a:solidFill>
                  <a:srgbClr val="FFFFFF"/>
                </a:solidFill>
                <a:latin typeface="Cambria"/>
                <a:cs typeface="Cambria"/>
              </a:rPr>
              <a:t>argumentu</a:t>
            </a:r>
            <a:endParaRPr sz="3200" dirty="0">
              <a:latin typeface="Cambria"/>
              <a:cs typeface="Cambria"/>
            </a:endParaRPr>
          </a:p>
          <a:p>
            <a:pPr marL="241300" indent="-228600">
              <a:lnSpc>
                <a:spcPct val="100000"/>
              </a:lnSpc>
              <a:spcBef>
                <a:spcPts val="2065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3200" b="1" spc="225" dirty="0">
                <a:solidFill>
                  <a:srgbClr val="FFFFFF"/>
                </a:solidFill>
                <a:latin typeface="Cambria"/>
                <a:cs typeface="Cambria"/>
              </a:rPr>
              <a:t>Ex</a:t>
            </a:r>
            <a:r>
              <a:rPr sz="3200" spc="225" dirty="0">
                <a:solidFill>
                  <a:srgbClr val="FFFFFF"/>
                </a:solidFill>
                <a:latin typeface="Cambria"/>
                <a:cs typeface="Cambria"/>
              </a:rPr>
              <a:t>plain</a:t>
            </a:r>
            <a:r>
              <a:rPr sz="3200" spc="3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dirty="0">
                <a:solidFill>
                  <a:srgbClr val="FFFFFF"/>
                </a:solidFill>
                <a:latin typeface="Cambria"/>
                <a:cs typeface="Cambria"/>
              </a:rPr>
              <a:t>–</a:t>
            </a:r>
            <a:r>
              <a:rPr sz="3200" spc="3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170" dirty="0">
                <a:solidFill>
                  <a:srgbClr val="FFFFFF"/>
                </a:solidFill>
                <a:latin typeface="Cambria"/>
                <a:cs typeface="Cambria"/>
              </a:rPr>
              <a:t>wytłumaczenie=</a:t>
            </a:r>
            <a:r>
              <a:rPr sz="3200" b="1" spc="170" dirty="0">
                <a:solidFill>
                  <a:srgbClr val="FFFFFF"/>
                </a:solidFill>
                <a:latin typeface="Cambria"/>
                <a:cs typeface="Cambria"/>
              </a:rPr>
              <a:t>O</a:t>
            </a:r>
            <a:r>
              <a:rPr sz="3200" spc="170" dirty="0">
                <a:solidFill>
                  <a:srgbClr val="FFFFFF"/>
                </a:solidFill>
                <a:latin typeface="Cambria"/>
                <a:cs typeface="Cambria"/>
              </a:rPr>
              <a:t>pis</a:t>
            </a:r>
            <a:endParaRPr sz="3200" dirty="0">
              <a:latin typeface="Cambria"/>
              <a:cs typeface="Cambria"/>
            </a:endParaRPr>
          </a:p>
          <a:p>
            <a:pPr marL="241300" indent="-228600">
              <a:lnSpc>
                <a:spcPct val="100000"/>
              </a:lnSpc>
              <a:spcBef>
                <a:spcPts val="2080"/>
              </a:spcBef>
              <a:buSzPct val="5625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3200" b="1" spc="180" dirty="0">
                <a:solidFill>
                  <a:srgbClr val="FFFFFF"/>
                </a:solidFill>
                <a:latin typeface="Cambria"/>
                <a:cs typeface="Cambria"/>
              </a:rPr>
              <a:t>I</a:t>
            </a:r>
            <a:r>
              <a:rPr sz="3200" spc="180" dirty="0">
                <a:solidFill>
                  <a:srgbClr val="FFFFFF"/>
                </a:solidFill>
                <a:latin typeface="Cambria"/>
                <a:cs typeface="Cambria"/>
              </a:rPr>
              <a:t>lustrate</a:t>
            </a:r>
            <a:r>
              <a:rPr sz="3200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210" dirty="0">
                <a:solidFill>
                  <a:srgbClr val="FFFFFF"/>
                </a:solidFill>
                <a:latin typeface="Cambria"/>
                <a:cs typeface="Cambria"/>
              </a:rPr>
              <a:t>-</a:t>
            </a:r>
            <a:r>
              <a:rPr sz="3200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40" dirty="0">
                <a:solidFill>
                  <a:srgbClr val="FFFFFF"/>
                </a:solidFill>
                <a:latin typeface="Cambria"/>
                <a:cs typeface="Cambria"/>
              </a:rPr>
              <a:t>P</a:t>
            </a:r>
            <a:r>
              <a:rPr sz="3200" spc="140" dirty="0">
                <a:solidFill>
                  <a:srgbClr val="FFFFFF"/>
                </a:solidFill>
                <a:latin typeface="Cambria"/>
                <a:cs typeface="Cambria"/>
              </a:rPr>
              <a:t>rzykład</a:t>
            </a:r>
            <a:endParaRPr sz="32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977429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8601" y="2223643"/>
            <a:ext cx="3657599" cy="1947713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065" marR="5080" indent="3175" algn="ctr">
              <a:lnSpc>
                <a:spcPct val="90000"/>
              </a:lnSpc>
              <a:spcBef>
                <a:spcPts val="500"/>
              </a:spcBef>
            </a:pPr>
            <a:r>
              <a:rPr lang="pl-PL" sz="3400" spc="500" dirty="0"/>
              <a:t>JAK BUDOWAĆ DOBRE ARGUMENTY</a:t>
            </a:r>
            <a:endParaRPr sz="3400" dirty="0"/>
          </a:p>
        </p:txBody>
      </p:sp>
      <p:sp>
        <p:nvSpPr>
          <p:cNvPr id="12" name="Prostokąt 11"/>
          <p:cNvSpPr/>
          <p:nvPr/>
        </p:nvSpPr>
        <p:spPr>
          <a:xfrm>
            <a:off x="3581400" y="515382"/>
            <a:ext cx="8610600" cy="5914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2165"/>
              </a:spcBef>
              <a:spcAft>
                <a:spcPts val="0"/>
              </a:spcAft>
              <a:buClrTx/>
              <a:buSzPct val="56250"/>
              <a:buFont typeface="Arial"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lang="pl-PL" sz="2400" b="1" i="0" u="none" strike="noStrike" kern="0" cap="none" spc="2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cs typeface="Cambria"/>
              </a:rPr>
              <a:t>Wykaż wartość rozwiązania problemu – jego konieczność, pilność i obiektywizm</a:t>
            </a: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2165"/>
              </a:spcBef>
              <a:spcAft>
                <a:spcPts val="0"/>
              </a:spcAft>
              <a:buClrTx/>
              <a:buSzPct val="56250"/>
              <a:buFont typeface="Arial"/>
              <a:buChar char="•"/>
              <a:tabLst>
                <a:tab pos="240665" algn="l"/>
                <a:tab pos="241300" algn="l"/>
              </a:tabLst>
              <a:defRPr/>
            </a:pPr>
            <a:r>
              <a:rPr lang="pl-PL" sz="2400" b="1" spc="215" noProof="0" dirty="0">
                <a:solidFill>
                  <a:srgbClr val="FFFFFF"/>
                </a:solidFill>
                <a:latin typeface="Cambria"/>
                <a:cs typeface="Cambria"/>
              </a:rPr>
              <a:t>Stosuj przykłady – analogia do znanej sytuacji z rzeczywistości, odwołaj się do historii, badań naukowych i statystyk, wskaż przykłady z dzieł kultury (książek, filmów), oprzyj się o zdanie autorytetu. UWAŻAJ NA KONTRPRZYKŁADY</a:t>
            </a: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Pct val="56250"/>
              <a:buFont typeface="Arial"/>
              <a:buChar char="•"/>
              <a:tabLst>
                <a:tab pos="240665" algn="l"/>
                <a:tab pos="241300" algn="l"/>
              </a:tabLst>
              <a:defRPr/>
            </a:pPr>
            <a:endParaRPr lang="pl-PL" sz="2400" b="1" spc="215" dirty="0">
              <a:solidFill>
                <a:srgbClr val="FFFFFF"/>
              </a:solidFill>
              <a:latin typeface="Cambria"/>
              <a:cs typeface="Cambria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Pct val="56250"/>
              <a:buFont typeface="Arial"/>
              <a:buChar char="•"/>
              <a:tabLst>
                <a:tab pos="240665" algn="l"/>
                <a:tab pos="241300" algn="l"/>
              </a:tabLst>
              <a:defRPr/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Uporządkuj argumenty w odpowiedniej kolejności wg jednego z podziałów:</a:t>
            </a:r>
          </a:p>
          <a:p>
            <a:pPr marL="355600" lvl="7" indent="-342900">
              <a:buSzPct val="56250"/>
              <a:buFontTx/>
              <a:buChar char="-"/>
              <a:tabLst>
                <a:tab pos="240665" algn="l"/>
                <a:tab pos="241300" algn="l"/>
              </a:tabLst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Od najważniejszego do najsłabszego</a:t>
            </a:r>
          </a:p>
          <a:p>
            <a:pPr marL="355600" lvl="7" indent="-342900">
              <a:buSzPct val="56250"/>
              <a:buFontTx/>
              <a:buChar char="-"/>
              <a:tabLst>
                <a:tab pos="240665" algn="l"/>
                <a:tab pos="241300" algn="l"/>
              </a:tabLst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Od najsłabszego do najmocniejszego</a:t>
            </a:r>
          </a:p>
          <a:p>
            <a:pPr marL="355600" lvl="7" indent="-342900">
              <a:buSzPct val="56250"/>
              <a:buFontTx/>
              <a:buChar char="-"/>
              <a:tabLst>
                <a:tab pos="240665" algn="l"/>
                <a:tab pos="241300" algn="l"/>
              </a:tabLst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Użyj najmocniejszych a słabsze zostaw w rezerwie</a:t>
            </a:r>
          </a:p>
          <a:p>
            <a:pPr marL="355600" lvl="7" indent="-342900">
              <a:buSzPct val="56250"/>
              <a:buFontTx/>
              <a:buChar char="-"/>
              <a:tabLst>
                <a:tab pos="240665" algn="l"/>
                <a:tab pos="241300" algn="l"/>
              </a:tabLst>
            </a:pPr>
            <a:r>
              <a:rPr lang="pl-PL" sz="2400" b="1" spc="215" dirty="0">
                <a:solidFill>
                  <a:srgbClr val="FFFFFF"/>
                </a:solidFill>
                <a:latin typeface="Cambria"/>
                <a:cs typeface="Cambria"/>
              </a:rPr>
              <a:t>Użyj mocnych na początku i końcu</a:t>
            </a:r>
          </a:p>
        </p:txBody>
      </p:sp>
    </p:spTree>
    <p:extLst>
      <p:ext uri="{BB962C8B-B14F-4D97-AF65-F5344CB8AC3E}">
        <p14:creationId xmlns:p14="http://schemas.microsoft.com/office/powerpoint/2010/main" val="364851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545075" y="1866337"/>
            <a:ext cx="445426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465" dirty="0">
                <a:solidFill>
                  <a:srgbClr val="FFFFFF"/>
                </a:solidFill>
                <a:latin typeface="Cambria"/>
                <a:cs typeface="Cambria"/>
              </a:rPr>
              <a:t>ERYSTYKA</a:t>
            </a:r>
            <a:endParaRPr sz="4800" dirty="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38800" y="4069664"/>
            <a:ext cx="6019799" cy="1140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7320">
              <a:lnSpc>
                <a:spcPct val="120100"/>
              </a:lnSpc>
              <a:spcBef>
                <a:spcPts val="100"/>
              </a:spcBef>
            </a:pPr>
            <a:r>
              <a:rPr sz="3200" spc="185" dirty="0">
                <a:solidFill>
                  <a:srgbClr val="FFFFFF"/>
                </a:solidFill>
                <a:latin typeface="Cambria"/>
                <a:cs typeface="Cambria"/>
              </a:rPr>
              <a:t>Czyli</a:t>
            </a:r>
            <a:r>
              <a:rPr sz="3200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80" dirty="0">
                <a:solidFill>
                  <a:srgbClr val="FFFFFF"/>
                </a:solidFill>
                <a:latin typeface="Cambria"/>
                <a:cs typeface="Cambria"/>
              </a:rPr>
              <a:t>o</a:t>
            </a:r>
            <a:r>
              <a:rPr sz="3200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235" dirty="0">
                <a:solidFill>
                  <a:srgbClr val="FFFFFF"/>
                </a:solidFill>
                <a:latin typeface="Cambria"/>
                <a:cs typeface="Cambria"/>
              </a:rPr>
              <a:t>tym,</a:t>
            </a:r>
            <a:r>
              <a:rPr sz="3200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85" dirty="0">
                <a:solidFill>
                  <a:srgbClr val="FFFFFF"/>
                </a:solidFill>
                <a:latin typeface="Cambria"/>
                <a:cs typeface="Cambria"/>
              </a:rPr>
              <a:t>że</a:t>
            </a:r>
            <a:r>
              <a:rPr sz="3200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165" dirty="0">
                <a:solidFill>
                  <a:srgbClr val="FFFFFF"/>
                </a:solidFill>
                <a:latin typeface="Cambria"/>
                <a:cs typeface="Cambria"/>
              </a:rPr>
              <a:t>nie</a:t>
            </a:r>
            <a:r>
              <a:rPr sz="3200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135" dirty="0">
                <a:solidFill>
                  <a:srgbClr val="FFFFFF"/>
                </a:solidFill>
                <a:latin typeface="Cambria"/>
                <a:cs typeface="Cambria"/>
              </a:rPr>
              <a:t>wszystkie </a:t>
            </a:r>
            <a:r>
              <a:rPr sz="3200" spc="185" dirty="0">
                <a:solidFill>
                  <a:srgbClr val="FFFFFF"/>
                </a:solidFill>
                <a:latin typeface="Cambria"/>
                <a:cs typeface="Cambria"/>
              </a:rPr>
              <a:t>zagrania</a:t>
            </a:r>
            <a:r>
              <a:rPr sz="3200" spc="3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130" dirty="0">
                <a:solidFill>
                  <a:srgbClr val="FFFFFF"/>
                </a:solidFill>
                <a:latin typeface="Cambria"/>
                <a:cs typeface="Cambria"/>
              </a:rPr>
              <a:t>retoryczne</a:t>
            </a:r>
            <a:r>
              <a:rPr sz="3200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275" dirty="0">
                <a:solidFill>
                  <a:srgbClr val="FFFFFF"/>
                </a:solidFill>
                <a:latin typeface="Cambria"/>
                <a:cs typeface="Cambria"/>
              </a:rPr>
              <a:t>są</a:t>
            </a:r>
            <a:r>
              <a:rPr sz="3200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170" dirty="0">
                <a:solidFill>
                  <a:srgbClr val="FFFFFF"/>
                </a:solidFill>
                <a:latin typeface="Cambria"/>
                <a:cs typeface="Cambria"/>
              </a:rPr>
              <a:t>czyste.</a:t>
            </a:r>
            <a:endParaRPr sz="32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" y="2223643"/>
            <a:ext cx="3886200" cy="14768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065" marR="5080" indent="3175" algn="ctr">
              <a:lnSpc>
                <a:spcPct val="90000"/>
              </a:lnSpc>
              <a:spcBef>
                <a:spcPts val="500"/>
              </a:spcBef>
            </a:pPr>
            <a:r>
              <a:rPr lang="pl-PL" sz="3400" spc="500" dirty="0"/>
              <a:t>JAK NIE BUDOWAĆ ARGUMENTÓW</a:t>
            </a:r>
            <a:endParaRPr sz="3400" dirty="0"/>
          </a:p>
        </p:txBody>
      </p:sp>
      <p:sp>
        <p:nvSpPr>
          <p:cNvPr id="12" name="Prostokąt 11"/>
          <p:cNvSpPr/>
          <p:nvPr/>
        </p:nvSpPr>
        <p:spPr>
          <a:xfrm>
            <a:off x="3962400" y="515382"/>
            <a:ext cx="7696200" cy="3611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2165"/>
              </a:spcBef>
              <a:spcAft>
                <a:spcPts val="0"/>
              </a:spcAft>
              <a:buClrTx/>
              <a:buSzPct val="56250"/>
              <a:buFont typeface="Arial"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lang="pl-PL" sz="2400" b="1" i="0" u="none" strike="noStrike" kern="0" cap="none" spc="2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cs typeface="Cambria"/>
              </a:rPr>
              <a:t>Nie upraszczaj i nie manipuluj – np. nie twórz chochoła, nie przypisuj złych intencji,</a:t>
            </a:r>
            <a:r>
              <a:rPr kumimoji="0" lang="pl-PL" sz="2400" b="1" i="0" u="none" strike="noStrike" kern="0" cap="none" spc="215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cs typeface="Cambria"/>
              </a:rPr>
              <a:t> nie naginaj argumentów przeciwko logice</a:t>
            </a: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2165"/>
              </a:spcBef>
              <a:spcAft>
                <a:spcPts val="0"/>
              </a:spcAft>
              <a:buClrTx/>
              <a:buSzPct val="56250"/>
              <a:buFont typeface="Arial"/>
              <a:buChar char="•"/>
              <a:tabLst>
                <a:tab pos="240665" algn="l"/>
                <a:tab pos="241300" algn="l"/>
              </a:tabLst>
              <a:defRPr/>
            </a:pPr>
            <a:r>
              <a:rPr lang="pl-PL" sz="2400" b="1" spc="215" noProof="0" dirty="0">
                <a:solidFill>
                  <a:srgbClr val="FFFFFF"/>
                </a:solidFill>
                <a:latin typeface="Cambria"/>
                <a:cs typeface="Cambria"/>
              </a:rPr>
              <a:t>Nie skupiaj się na autorytetach</a:t>
            </a: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2165"/>
              </a:spcBef>
              <a:spcAft>
                <a:spcPts val="0"/>
              </a:spcAft>
              <a:buClrTx/>
              <a:buSzPct val="56250"/>
              <a:buFont typeface="Arial"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lang="pl-PL" sz="2400" b="1" i="0" u="none" strike="noStrike" kern="0" cap="none" spc="215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cs typeface="Cambria"/>
              </a:rPr>
              <a:t>Skupiaj</a:t>
            </a:r>
            <a:r>
              <a:rPr kumimoji="0" lang="pl-PL" sz="2400" b="1" i="0" u="none" strike="noStrike" kern="0" cap="none" spc="215" normalizeH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cs typeface="Cambria"/>
              </a:rPr>
              <a:t> się na treści a nie formie wypowiedzi przeciwnika, nie daj się sprowokować</a:t>
            </a:r>
          </a:p>
        </p:txBody>
      </p:sp>
    </p:spTree>
    <p:extLst>
      <p:ext uri="{BB962C8B-B14F-4D97-AF65-F5344CB8AC3E}">
        <p14:creationId xmlns:p14="http://schemas.microsoft.com/office/powerpoint/2010/main" val="24882302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32"/>
          <p:cNvSpPr txBox="1"/>
          <p:nvPr/>
        </p:nvSpPr>
        <p:spPr>
          <a:xfrm>
            <a:off x="5562601" y="1447800"/>
            <a:ext cx="5867400" cy="24751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95"/>
              </a:spcBef>
            </a:pPr>
            <a:r>
              <a:rPr sz="3300" spc="-20" dirty="0">
                <a:solidFill>
                  <a:srgbClr val="FFFFFF"/>
                </a:solidFill>
                <a:latin typeface="Rockwell"/>
                <a:cs typeface="Rockwell"/>
              </a:rPr>
              <a:t>,,Wa</a:t>
            </a:r>
            <a:r>
              <a:rPr sz="3300" spc="-20" dirty="0">
                <a:solidFill>
                  <a:srgbClr val="FFFFFF"/>
                </a:solidFill>
                <a:latin typeface="Cambria"/>
                <a:cs typeface="Cambria"/>
              </a:rPr>
              <a:t>ć</a:t>
            </a:r>
            <a:r>
              <a:rPr sz="3300" spc="-20" dirty="0">
                <a:solidFill>
                  <a:srgbClr val="FFFFFF"/>
                </a:solidFill>
                <a:latin typeface="Rockwell"/>
                <a:cs typeface="Rockwell"/>
              </a:rPr>
              <a:t>pan</a:t>
            </a:r>
            <a:r>
              <a:rPr sz="3300" spc="-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300" dirty="0">
                <a:solidFill>
                  <a:srgbClr val="FFFFFF"/>
                </a:solidFill>
                <a:latin typeface="Rockwell"/>
                <a:cs typeface="Rockwell"/>
              </a:rPr>
              <a:t>jest</a:t>
            </a:r>
            <a:r>
              <a:rPr sz="3300" spc="-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300" dirty="0">
                <a:solidFill>
                  <a:srgbClr val="FFFFFF"/>
                </a:solidFill>
                <a:latin typeface="Rockwell"/>
                <a:cs typeface="Rockwell"/>
              </a:rPr>
              <a:t>ze</a:t>
            </a:r>
            <a:r>
              <a:rPr sz="3300" spc="-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300" dirty="0">
                <a:solidFill>
                  <a:srgbClr val="FFFFFF"/>
                </a:solidFill>
                <a:latin typeface="Rockwell"/>
                <a:cs typeface="Rockwell"/>
              </a:rPr>
              <a:t>wsi</a:t>
            </a:r>
            <a:r>
              <a:rPr sz="3300" spc="-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300" dirty="0">
                <a:solidFill>
                  <a:srgbClr val="FFFFFF"/>
                </a:solidFill>
                <a:latin typeface="Rockwell"/>
                <a:cs typeface="Rockwell"/>
              </a:rPr>
              <a:t>to</a:t>
            </a:r>
            <a:r>
              <a:rPr sz="3300" spc="-50" dirty="0">
                <a:solidFill>
                  <a:srgbClr val="FFFFFF"/>
                </a:solidFill>
                <a:latin typeface="Rockwell"/>
                <a:cs typeface="Rockwell"/>
              </a:rPr>
              <a:t> i </a:t>
            </a:r>
            <a:r>
              <a:rPr sz="3300" dirty="0">
                <a:solidFill>
                  <a:srgbClr val="FFFFFF"/>
                </a:solidFill>
                <a:latin typeface="Rockwell"/>
                <a:cs typeface="Rockwell"/>
              </a:rPr>
              <a:t>Pana</a:t>
            </a:r>
            <a:r>
              <a:rPr sz="3300" spc="-1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Rockwell"/>
                <a:cs typeface="Rockwell"/>
              </a:rPr>
              <a:t>s</a:t>
            </a:r>
            <a:r>
              <a:rPr sz="3300" spc="-10" dirty="0">
                <a:solidFill>
                  <a:srgbClr val="FFFFFF"/>
                </a:solidFill>
                <a:latin typeface="Cambria"/>
                <a:cs typeface="Cambria"/>
              </a:rPr>
              <a:t>ł</a:t>
            </a:r>
            <a:r>
              <a:rPr sz="3300" spc="-10" dirty="0">
                <a:solidFill>
                  <a:srgbClr val="FFFFFF"/>
                </a:solidFill>
                <a:latin typeface="Rockwell"/>
                <a:cs typeface="Rockwell"/>
              </a:rPr>
              <a:t>owa</a:t>
            </a:r>
            <a:r>
              <a:rPr sz="3300" spc="-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300" dirty="0">
                <a:solidFill>
                  <a:srgbClr val="FFFFFF"/>
                </a:solidFill>
                <a:latin typeface="Rockwell"/>
                <a:cs typeface="Rockwell"/>
              </a:rPr>
              <a:t>nic</a:t>
            </a:r>
            <a:r>
              <a:rPr sz="3300" spc="-7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300" spc="-25" dirty="0">
                <a:solidFill>
                  <a:srgbClr val="FFFFFF"/>
                </a:solidFill>
                <a:latin typeface="Rockwell"/>
                <a:cs typeface="Rockwell"/>
              </a:rPr>
              <a:t>nie </a:t>
            </a:r>
            <a:r>
              <a:rPr sz="3300" spc="-10" dirty="0">
                <a:solidFill>
                  <a:srgbClr val="FFFFFF"/>
                </a:solidFill>
                <a:latin typeface="Rockwell"/>
                <a:cs typeface="Rockwell"/>
              </a:rPr>
              <a:t>warte!”</a:t>
            </a:r>
            <a:endParaRPr sz="3300" dirty="0">
              <a:latin typeface="Rockwell"/>
              <a:cs typeface="Rockwell"/>
            </a:endParaRPr>
          </a:p>
          <a:p>
            <a:pPr marL="12700" marR="163195">
              <a:lnSpc>
                <a:spcPct val="110000"/>
              </a:lnSpc>
              <a:spcBef>
                <a:spcPts val="2100"/>
              </a:spcBef>
            </a:pPr>
            <a:r>
              <a:rPr sz="3300" dirty="0">
                <a:solidFill>
                  <a:srgbClr val="FFFFFF"/>
                </a:solidFill>
                <a:latin typeface="Rockwell"/>
                <a:cs typeface="Rockwell"/>
              </a:rPr>
              <a:t>Czyli</a:t>
            </a:r>
            <a:r>
              <a:rPr sz="33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300" dirty="0">
                <a:solidFill>
                  <a:srgbClr val="FFFFFF"/>
                </a:solidFill>
                <a:latin typeface="Rockwell"/>
                <a:cs typeface="Rockwell"/>
              </a:rPr>
              <a:t>o</a:t>
            </a:r>
            <a:r>
              <a:rPr sz="3300" spc="-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300" dirty="0">
                <a:solidFill>
                  <a:srgbClr val="FFFFFF"/>
                </a:solidFill>
                <a:latin typeface="Rockwell"/>
                <a:cs typeface="Rockwell"/>
              </a:rPr>
              <a:t>argumencie</a:t>
            </a:r>
            <a:r>
              <a:rPr sz="3300" spc="-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300" b="1" spc="-25" dirty="0">
                <a:solidFill>
                  <a:srgbClr val="FFFFFF"/>
                </a:solidFill>
                <a:latin typeface="Rockwell"/>
                <a:cs typeface="Rockwell"/>
              </a:rPr>
              <a:t>ad </a:t>
            </a:r>
            <a:r>
              <a:rPr sz="3300" b="1" dirty="0">
                <a:solidFill>
                  <a:srgbClr val="FFFFFF"/>
                </a:solidFill>
                <a:latin typeface="Rockwell"/>
                <a:cs typeface="Rockwell"/>
              </a:rPr>
              <a:t>personam</a:t>
            </a:r>
            <a:r>
              <a:rPr sz="3300" b="1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300" spc="-25" dirty="0">
                <a:solidFill>
                  <a:srgbClr val="FFFFFF"/>
                </a:solidFill>
                <a:latin typeface="Rockwell"/>
                <a:cs typeface="Rockwell"/>
              </a:rPr>
              <a:t>(ad </a:t>
            </a:r>
            <a:r>
              <a:rPr sz="3300" spc="-10" dirty="0">
                <a:solidFill>
                  <a:srgbClr val="FFFFFF"/>
                </a:solidFill>
                <a:latin typeface="Rockwell"/>
                <a:cs typeface="Rockwell"/>
              </a:rPr>
              <a:t>hominem)</a:t>
            </a:r>
            <a:endParaRPr sz="33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 txBox="1"/>
          <p:nvPr/>
        </p:nvSpPr>
        <p:spPr>
          <a:xfrm>
            <a:off x="5163312" y="1828800"/>
            <a:ext cx="6266687" cy="25380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95"/>
              </a:spcBef>
            </a:pPr>
            <a:r>
              <a:rPr sz="3200" spc="145" dirty="0">
                <a:solidFill>
                  <a:srgbClr val="FFFFFF"/>
                </a:solidFill>
                <a:latin typeface="Cambria"/>
                <a:cs typeface="Cambria"/>
              </a:rPr>
              <a:t>Autorytet</a:t>
            </a:r>
            <a:r>
              <a:rPr sz="3200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150" dirty="0">
                <a:solidFill>
                  <a:srgbClr val="FFFFFF"/>
                </a:solidFill>
                <a:latin typeface="Cambria"/>
                <a:cs typeface="Cambria"/>
              </a:rPr>
              <a:t>nie</a:t>
            </a:r>
            <a:r>
              <a:rPr sz="3200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120" dirty="0">
                <a:solidFill>
                  <a:srgbClr val="FFFFFF"/>
                </a:solidFill>
                <a:latin typeface="Cambria"/>
                <a:cs typeface="Cambria"/>
              </a:rPr>
              <a:t>wygra</a:t>
            </a:r>
            <a:r>
              <a:rPr sz="3200" spc="3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180" dirty="0">
                <a:solidFill>
                  <a:srgbClr val="FFFFFF"/>
                </a:solidFill>
                <a:latin typeface="Cambria"/>
                <a:cs typeface="Cambria"/>
              </a:rPr>
              <a:t>za</a:t>
            </a:r>
            <a:r>
              <a:rPr sz="3200" spc="3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114" dirty="0">
                <a:solidFill>
                  <a:srgbClr val="FFFFFF"/>
                </a:solidFill>
                <a:latin typeface="Cambria"/>
                <a:cs typeface="Cambria"/>
              </a:rPr>
              <a:t>ciebie </a:t>
            </a:r>
            <a:r>
              <a:rPr sz="3200" spc="270" dirty="0">
                <a:solidFill>
                  <a:srgbClr val="FFFFFF"/>
                </a:solidFill>
                <a:latin typeface="Cambria"/>
                <a:cs typeface="Cambria"/>
              </a:rPr>
              <a:t>dyskusji…</a:t>
            </a:r>
            <a:endParaRPr sz="32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3200" spc="140" dirty="0">
                <a:solidFill>
                  <a:srgbClr val="FFFFFF"/>
                </a:solidFill>
                <a:latin typeface="Cambria"/>
                <a:cs typeface="Cambria"/>
              </a:rPr>
              <a:t>Wystrzegaj</a:t>
            </a:r>
            <a:r>
              <a:rPr sz="3200" spc="3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145" dirty="0">
                <a:solidFill>
                  <a:srgbClr val="FFFFFF"/>
                </a:solidFill>
                <a:latin typeface="Cambria"/>
                <a:cs typeface="Cambria"/>
              </a:rPr>
              <a:t>się</a:t>
            </a:r>
            <a:r>
              <a:rPr sz="3200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spc="175" dirty="0">
                <a:solidFill>
                  <a:srgbClr val="FFFFFF"/>
                </a:solidFill>
                <a:latin typeface="Cambria"/>
                <a:cs typeface="Cambria"/>
              </a:rPr>
              <a:t>argumentów</a:t>
            </a:r>
            <a:endParaRPr sz="32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  <a:tabLst>
                <a:tab pos="702945" algn="l"/>
              </a:tabLst>
            </a:pPr>
            <a:r>
              <a:rPr sz="3200" b="1" spc="150" dirty="0">
                <a:solidFill>
                  <a:srgbClr val="FFFFFF"/>
                </a:solidFill>
                <a:latin typeface="Cambria"/>
                <a:cs typeface="Cambria"/>
              </a:rPr>
              <a:t>Ad</a:t>
            </a:r>
            <a:r>
              <a:rPr sz="3200" b="1" dirty="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sz="3200" b="1" spc="180" dirty="0">
                <a:solidFill>
                  <a:srgbClr val="FFFFFF"/>
                </a:solidFill>
                <a:latin typeface="Cambria"/>
                <a:cs typeface="Cambria"/>
              </a:rPr>
              <a:t>Verecundiam</a:t>
            </a:r>
            <a:endParaRPr sz="32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172200" y="762000"/>
            <a:ext cx="10061448" cy="7890765"/>
            <a:chOff x="810768" y="-1837183"/>
            <a:chExt cx="10061448" cy="78907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49768" y="-1837183"/>
              <a:ext cx="2822448" cy="462686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10768" y="804672"/>
              <a:ext cx="3625850" cy="5248910"/>
            </a:xfrm>
            <a:custGeom>
              <a:avLst/>
              <a:gdLst/>
              <a:ahLst/>
              <a:cxnLst/>
              <a:rect l="l" t="t" r="r" b="b"/>
              <a:pathLst>
                <a:path w="3625850" h="5248910">
                  <a:moveTo>
                    <a:pt x="0" y="5248656"/>
                  </a:moveTo>
                  <a:lnTo>
                    <a:pt x="3625596" y="5248656"/>
                  </a:lnTo>
                  <a:lnTo>
                    <a:pt x="3625596" y="0"/>
                  </a:lnTo>
                  <a:lnTo>
                    <a:pt x="0" y="0"/>
                  </a:lnTo>
                  <a:lnTo>
                    <a:pt x="0" y="5248656"/>
                  </a:lnTo>
                  <a:close/>
                </a:path>
              </a:pathLst>
            </a:custGeom>
            <a:ln w="12700">
              <a:solidFill>
                <a:srgbClr val="2A5B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24044" y="2453639"/>
              <a:ext cx="268973" cy="336041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5006721" y="2056383"/>
            <a:ext cx="5470525" cy="2001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  <a:buClr>
                <a:srgbClr val="000000"/>
              </a:buClr>
              <a:buSzPct val="30555"/>
              <a:tabLst>
                <a:tab pos="241300" algn="l"/>
              </a:tabLst>
            </a:pPr>
            <a:r>
              <a:rPr sz="3600" spc="-65" dirty="0">
                <a:solidFill>
                  <a:srgbClr val="FFFFFF"/>
                </a:solidFill>
                <a:latin typeface="Rockwell"/>
                <a:cs typeface="Rockwell"/>
              </a:rPr>
              <a:t>,,</a:t>
            </a:r>
            <a:r>
              <a:rPr sz="3600" spc="-1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600" dirty="0">
                <a:solidFill>
                  <a:srgbClr val="FFFFFF"/>
                </a:solidFill>
                <a:latin typeface="Rockwell"/>
                <a:cs typeface="Rockwell"/>
              </a:rPr>
              <a:t>Sofizmat</a:t>
            </a:r>
            <a:r>
              <a:rPr sz="3600" spc="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600" spc="-25" dirty="0">
                <a:solidFill>
                  <a:srgbClr val="FFFFFF"/>
                </a:solidFill>
                <a:latin typeface="Rockwell"/>
                <a:cs typeface="Rockwell"/>
              </a:rPr>
              <a:t>rozszerzenia”- </a:t>
            </a:r>
            <a:r>
              <a:rPr sz="3600" dirty="0">
                <a:solidFill>
                  <a:srgbClr val="FFFFFF"/>
                </a:solidFill>
                <a:latin typeface="Rockwell"/>
                <a:cs typeface="Rockwell"/>
              </a:rPr>
              <a:t>czyli</a:t>
            </a:r>
            <a:r>
              <a:rPr sz="3600" spc="-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600" dirty="0">
                <a:solidFill>
                  <a:srgbClr val="FFFFFF"/>
                </a:solidFill>
                <a:latin typeface="Rockwell"/>
                <a:cs typeface="Rockwell"/>
              </a:rPr>
              <a:t>przeciwstawianie</a:t>
            </a:r>
            <a:r>
              <a:rPr sz="3600" spc="-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600" spc="-25" dirty="0">
                <a:solidFill>
                  <a:srgbClr val="FFFFFF"/>
                </a:solidFill>
                <a:latin typeface="Rockwell"/>
                <a:cs typeface="Rockwell"/>
              </a:rPr>
              <a:t>si</a:t>
            </a:r>
            <a:r>
              <a:rPr sz="3600" spc="-25" dirty="0">
                <a:solidFill>
                  <a:srgbClr val="FFFFFF"/>
                </a:solidFill>
                <a:latin typeface="Cambria"/>
                <a:cs typeface="Cambria"/>
              </a:rPr>
              <a:t>ę </a:t>
            </a:r>
            <a:r>
              <a:rPr sz="3600" spc="-20" dirty="0">
                <a:solidFill>
                  <a:srgbClr val="FFFFFF"/>
                </a:solidFill>
                <a:latin typeface="Rockwell"/>
                <a:cs typeface="Rockwell"/>
              </a:rPr>
              <a:t>tezie,</a:t>
            </a:r>
            <a:r>
              <a:rPr sz="3600" spc="-3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600" dirty="0">
                <a:solidFill>
                  <a:srgbClr val="FFFFFF"/>
                </a:solidFill>
                <a:latin typeface="Rockwell"/>
                <a:cs typeface="Rockwell"/>
              </a:rPr>
              <a:t>która</a:t>
            </a:r>
            <a:r>
              <a:rPr sz="3600" spc="-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600" dirty="0">
                <a:solidFill>
                  <a:srgbClr val="FFFFFF"/>
                </a:solidFill>
                <a:latin typeface="Rockwell"/>
                <a:cs typeface="Rockwell"/>
              </a:rPr>
              <a:t>nie</a:t>
            </a:r>
            <a:r>
              <a:rPr sz="36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Rockwell"/>
                <a:cs typeface="Rockwell"/>
              </a:rPr>
              <a:t>pad</a:t>
            </a:r>
            <a:r>
              <a:rPr sz="3600" spc="-10" dirty="0">
                <a:solidFill>
                  <a:srgbClr val="FFFFFF"/>
                </a:solidFill>
                <a:latin typeface="Cambria"/>
                <a:cs typeface="Cambria"/>
              </a:rPr>
              <a:t>ł</a:t>
            </a:r>
            <a:r>
              <a:rPr sz="3600" spc="-10" dirty="0">
                <a:solidFill>
                  <a:srgbClr val="FFFFFF"/>
                </a:solidFill>
                <a:latin typeface="Rockwell"/>
                <a:cs typeface="Rockwell"/>
              </a:rPr>
              <a:t>a</a:t>
            </a:r>
            <a:endParaRPr sz="36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14677" y="2569845"/>
            <a:ext cx="5445759" cy="1785617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WYSTĄPIENIA PUBLICZNE</a:t>
            </a:r>
            <a:endParaRPr sz="4200" dirty="0"/>
          </a:p>
        </p:txBody>
      </p:sp>
      <p:sp>
        <p:nvSpPr>
          <p:cNvPr id="7" name="object 7"/>
          <p:cNvSpPr/>
          <p:nvPr/>
        </p:nvSpPr>
        <p:spPr>
          <a:xfrm>
            <a:off x="7528559" y="2473451"/>
            <a:ext cx="0" cy="1911350"/>
          </a:xfrm>
          <a:custGeom>
            <a:avLst/>
            <a:gdLst/>
            <a:ahLst/>
            <a:cxnLst/>
            <a:rect l="l" t="t" r="r" b="b"/>
            <a:pathLst>
              <a:path h="1911350">
                <a:moveTo>
                  <a:pt x="0" y="0"/>
                </a:moveTo>
                <a:lnTo>
                  <a:pt x="0" y="1911350"/>
                </a:lnTo>
              </a:path>
            </a:pathLst>
          </a:custGeom>
          <a:ln w="12700">
            <a:solidFill>
              <a:srgbClr val="ABDA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1201400" cy="5294270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2400" spc="400" dirty="0"/>
              <a:t>OCZYWISTE:</a:t>
            </a:r>
            <a:br>
              <a:rPr lang="pl-PL" sz="2400" spc="400" dirty="0"/>
            </a:br>
            <a:r>
              <a:rPr lang="pl-PL" sz="2400" spc="400" dirty="0"/>
              <a:t>Przemówienie dyrektora szkoły z okazji rozpoczęcia roku szkolnego. ● Wywiad w radiu. ● Debata telewizyjna kandydatów na prezydenta. ● Wystąpienie piłkarza na konferencji.</a:t>
            </a:r>
            <a:br>
              <a:rPr lang="pl-PL" sz="2400" spc="400" dirty="0"/>
            </a:br>
            <a:br>
              <a:rPr lang="pl-PL" sz="2400" spc="400" dirty="0"/>
            </a:br>
            <a:br>
              <a:rPr lang="pl-PL" sz="2400" spc="400" dirty="0"/>
            </a:br>
            <a:r>
              <a:rPr lang="pl-PL" sz="2400" spc="400" dirty="0"/>
              <a:t>NIEOCZYWISTE:</a:t>
            </a:r>
            <a:br>
              <a:rPr lang="pl-PL" sz="2400" spc="400" dirty="0"/>
            </a:br>
            <a:r>
              <a:rPr lang="pl-PL" sz="2400" spc="400" dirty="0"/>
              <a:t>Wykład nauczyciela. ● Przemowa motywacyjna trenera koszykówki do szkolnej drużyny. ● Kazanie księdza podczas mszy świętej. ● Opowieść przy ognisku podczas wyjazdu z przyjaciółmi. ● Odpowiedź ustna przy tablicy na lekcji matematyki.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327884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10820400" cy="5663602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3600" spc="400" dirty="0"/>
              <a:t>PODSTAWOWE ZASADY PRZEMAWIANIA PUBLICZNEGO</a:t>
            </a:r>
            <a:br>
              <a:rPr lang="pl-PL" sz="3600" spc="400" dirty="0"/>
            </a:br>
            <a:br>
              <a:rPr lang="pl-PL" sz="3600" spc="400" dirty="0"/>
            </a:br>
            <a:br>
              <a:rPr lang="pl-PL" sz="3600" spc="400" dirty="0"/>
            </a:br>
            <a:r>
              <a:rPr lang="pl-PL" sz="2400" spc="400" dirty="0"/>
              <a:t>– Mówca powinien dostosować się do odbiorców i kontekstu wystąpienia</a:t>
            </a:r>
            <a:br>
              <a:rPr lang="pl-PL" sz="2400" spc="400" dirty="0"/>
            </a:br>
            <a:br>
              <a:rPr lang="pl-PL" sz="2400" spc="400" dirty="0"/>
            </a:br>
            <a:r>
              <a:rPr lang="pl-PL" sz="2400" spc="400" dirty="0"/>
              <a:t>– Mówca powinien być pewnym siebie i przekonanym do tego co mówi. </a:t>
            </a:r>
            <a:br>
              <a:rPr lang="pl-PL" sz="2400" spc="400" dirty="0"/>
            </a:br>
            <a:br>
              <a:rPr lang="pl-PL" sz="2400" spc="400" dirty="0"/>
            </a:br>
            <a:r>
              <a:rPr lang="pl-PL" sz="2400" spc="400" dirty="0"/>
              <a:t>- Mówca powinien mówić tak, by osiągać założone przez siebie cele.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960754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8236" y="685801"/>
            <a:ext cx="4343763" cy="1785617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JAK MÓWI MÓWCA?</a:t>
            </a:r>
            <a:endParaRPr sz="42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3A4859B-48A8-741F-1ECA-2520397C6168}"/>
              </a:ext>
            </a:extLst>
          </p:cNvPr>
          <p:cNvSpPr txBox="1"/>
          <p:nvPr/>
        </p:nvSpPr>
        <p:spPr>
          <a:xfrm>
            <a:off x="5638800" y="914400"/>
            <a:ext cx="56388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2400" b="1" i="0" u="none" strike="noStrike" kern="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/>
                <a:ea typeface="+mj-ea"/>
              </a:rPr>
              <a:t>– nie mówi za szybko</a:t>
            </a:r>
          </a:p>
          <a:p>
            <a:endParaRPr lang="pl-PL" sz="2400" b="1" spc="400" dirty="0">
              <a:solidFill>
                <a:prstClr val="white"/>
              </a:solidFill>
              <a:latin typeface="Cambria"/>
              <a:ea typeface="+mj-ea"/>
            </a:endParaRPr>
          </a:p>
          <a:p>
            <a:r>
              <a:rPr kumimoji="0" lang="pl-PL" sz="2400" b="1" i="0" u="none" strike="noStrike" kern="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/>
                <a:ea typeface="+mj-ea"/>
              </a:rPr>
              <a:t>- mówi wyraźnie (dykcja)</a:t>
            </a:r>
            <a:br>
              <a:rPr kumimoji="0" lang="pl-PL" sz="2400" b="1" i="0" u="none" strike="noStrike" kern="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/>
                <a:ea typeface="+mj-ea"/>
              </a:rPr>
            </a:br>
            <a:br>
              <a:rPr kumimoji="0" lang="pl-PL" sz="2400" b="1" i="0" u="none" strike="noStrike" kern="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/>
                <a:ea typeface="+mj-ea"/>
              </a:rPr>
            </a:br>
            <a:r>
              <a:rPr kumimoji="0" lang="pl-PL" sz="2400" b="1" i="0" u="none" strike="noStrike" kern="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/>
                <a:ea typeface="+mj-ea"/>
              </a:rPr>
              <a:t>– dba o „melodię” zdań – unika monotonnego lub nadmiernie przerywanego tonu</a:t>
            </a:r>
          </a:p>
          <a:p>
            <a:endParaRPr lang="pl-PL" sz="2400" b="1" spc="400" dirty="0">
              <a:solidFill>
                <a:prstClr val="white"/>
              </a:solidFill>
              <a:latin typeface="Cambria"/>
              <a:ea typeface="+mj-ea"/>
            </a:endParaRPr>
          </a:p>
          <a:p>
            <a:pPr marL="342900" indent="-342900">
              <a:buFontTx/>
              <a:buChar char="-"/>
            </a:pPr>
            <a:r>
              <a:rPr kumimoji="0" lang="pl-PL" sz="2400" b="1" i="0" u="none" strike="noStrike" kern="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/>
                <a:ea typeface="+mj-ea"/>
              </a:rPr>
              <a:t>stosuje pauzy i akcenty</a:t>
            </a:r>
          </a:p>
          <a:p>
            <a:pPr marL="285750" indent="-285750">
              <a:buFontTx/>
              <a:buChar char="-"/>
            </a:pPr>
            <a:endParaRPr lang="pl-PL" sz="2400" b="1" spc="400" dirty="0">
              <a:solidFill>
                <a:prstClr val="white"/>
              </a:solidFill>
              <a:latin typeface="Cambria"/>
              <a:ea typeface="+mj-ea"/>
            </a:endParaRPr>
          </a:p>
          <a:p>
            <a:pPr marL="285750" indent="-285750">
              <a:buFontTx/>
              <a:buChar char="-"/>
            </a:pPr>
            <a:r>
              <a:rPr lang="pl-PL" sz="2400" b="1" spc="400" dirty="0">
                <a:solidFill>
                  <a:prstClr val="white"/>
                </a:solidFill>
                <a:latin typeface="Cambria"/>
                <a:ea typeface="+mj-ea"/>
              </a:rPr>
              <a:t>panuje nad stresem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52014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8236" y="685801"/>
            <a:ext cx="4343763" cy="1785617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JAK MÓWI MÓWCA?</a:t>
            </a:r>
            <a:endParaRPr sz="42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3A4859B-48A8-741F-1ECA-2520397C6168}"/>
              </a:ext>
            </a:extLst>
          </p:cNvPr>
          <p:cNvSpPr txBox="1"/>
          <p:nvPr/>
        </p:nvSpPr>
        <p:spPr>
          <a:xfrm>
            <a:off x="3962403" y="1066800"/>
            <a:ext cx="7315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2400" b="1" i="0" u="none" strike="noStrike" kern="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/>
                <a:ea typeface="+mj-ea"/>
              </a:rPr>
              <a:t>- dobiera odpowiednie słowa (nie stosuje slangu i </a:t>
            </a:r>
            <a:r>
              <a:rPr lang="pl-PL" sz="2400" b="1" spc="400" dirty="0">
                <a:solidFill>
                  <a:prstClr val="white"/>
                </a:solidFill>
                <a:latin typeface="Cambria"/>
                <a:ea typeface="+mj-ea"/>
              </a:rPr>
              <a:t>mowy potocznej)</a:t>
            </a:r>
          </a:p>
          <a:p>
            <a:r>
              <a:rPr kumimoji="0" lang="pl-PL" sz="2400" b="1" i="0" u="none" strike="noStrike" kern="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/>
                <a:ea typeface="+mj-ea"/>
              </a:rPr>
              <a:t>- unika błędów gramatycznych. Czyli takich związanych z odmianą wyrazów, zastosowaniem końcówek oraz szykiem zdania.</a:t>
            </a:r>
          </a:p>
          <a:p>
            <a:r>
              <a:rPr kumimoji="0" lang="pl-PL" sz="2400" b="1" i="0" u="none" strike="noStrike" kern="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/>
                <a:ea typeface="+mj-ea"/>
              </a:rPr>
              <a:t>- dba o logikę i płynność wypowiedzi (nie przerywa ciągu logicznego i nie robi dygresji) </a:t>
            </a:r>
          </a:p>
          <a:p>
            <a:r>
              <a:rPr kumimoji="0" lang="pl-PL" sz="2400" b="1" i="0" u="none" strike="noStrike" kern="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/>
                <a:ea typeface="+mj-ea"/>
              </a:rPr>
              <a:t>- unikaj używania sformułowań, których brzmienia czy znaczenia nie jest pewien.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40911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8236" y="685801"/>
            <a:ext cx="4343763" cy="1785617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DEBATY OKSFORDZKIE</a:t>
            </a:r>
            <a:endParaRPr sz="4200" dirty="0"/>
          </a:p>
        </p:txBody>
      </p:sp>
      <p:sp>
        <p:nvSpPr>
          <p:cNvPr id="7" name="object 7"/>
          <p:cNvSpPr/>
          <p:nvPr/>
        </p:nvSpPr>
        <p:spPr>
          <a:xfrm>
            <a:off x="7528559" y="2473451"/>
            <a:ext cx="0" cy="1911350"/>
          </a:xfrm>
          <a:custGeom>
            <a:avLst/>
            <a:gdLst/>
            <a:ahLst/>
            <a:cxnLst/>
            <a:rect l="l" t="t" r="r" b="b"/>
            <a:pathLst>
              <a:path h="1911350">
                <a:moveTo>
                  <a:pt x="0" y="0"/>
                </a:moveTo>
                <a:lnTo>
                  <a:pt x="0" y="1911350"/>
                </a:lnTo>
              </a:path>
            </a:pathLst>
          </a:custGeom>
          <a:ln w="12700">
            <a:solidFill>
              <a:srgbClr val="ABDA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F6C2416-98EA-6067-B12F-0FEABB56C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53151"/>
            <a:ext cx="7086964" cy="410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993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8236" y="685801"/>
            <a:ext cx="4343763" cy="1785617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PO CO DEBATOWAĆ?</a:t>
            </a:r>
            <a:endParaRPr sz="4200" dirty="0"/>
          </a:p>
        </p:txBody>
      </p:sp>
      <p:sp>
        <p:nvSpPr>
          <p:cNvPr id="7" name="object 7"/>
          <p:cNvSpPr/>
          <p:nvPr/>
        </p:nvSpPr>
        <p:spPr>
          <a:xfrm>
            <a:off x="7528559" y="2473451"/>
            <a:ext cx="0" cy="1911350"/>
          </a:xfrm>
          <a:custGeom>
            <a:avLst/>
            <a:gdLst/>
            <a:ahLst/>
            <a:cxnLst/>
            <a:rect l="l" t="t" r="r" b="b"/>
            <a:pathLst>
              <a:path h="1911350">
                <a:moveTo>
                  <a:pt x="0" y="0"/>
                </a:moveTo>
                <a:lnTo>
                  <a:pt x="0" y="1911350"/>
                </a:lnTo>
              </a:path>
            </a:pathLst>
          </a:custGeom>
          <a:ln w="12700">
            <a:solidFill>
              <a:srgbClr val="ABDA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B2AA5F5-05EB-291F-32C2-A15D38FEC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685800"/>
            <a:ext cx="6496575" cy="529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24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2401" y="1"/>
            <a:ext cx="7620000" cy="1139286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UCZESTNICY DEBATY</a:t>
            </a:r>
            <a:endParaRPr sz="42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E5EE156-6FAD-4974-4101-BC9F52DC4147}"/>
              </a:ext>
            </a:extLst>
          </p:cNvPr>
          <p:cNvSpPr txBox="1"/>
          <p:nvPr/>
        </p:nvSpPr>
        <p:spPr>
          <a:xfrm>
            <a:off x="5334000" y="1371600"/>
            <a:ext cx="6858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bg1"/>
                </a:solidFill>
              </a:rPr>
              <a:t>MARSZAŁEK</a:t>
            </a:r>
          </a:p>
          <a:p>
            <a:endParaRPr lang="pl-PL" sz="2200" dirty="0">
              <a:solidFill>
                <a:schemeClr val="bg1"/>
              </a:solidFill>
            </a:endParaRPr>
          </a:p>
          <a:p>
            <a:endParaRPr lang="pl-PL" sz="2200" dirty="0">
              <a:solidFill>
                <a:schemeClr val="bg1"/>
              </a:solidFill>
            </a:endParaRPr>
          </a:p>
          <a:p>
            <a:r>
              <a:rPr lang="pl-PL" sz="2000" dirty="0">
                <a:solidFill>
                  <a:schemeClr val="bg1"/>
                </a:solidFill>
              </a:rPr>
              <a:t>Czuwa nad porządkiem debaty.</a:t>
            </a:r>
          </a:p>
          <a:p>
            <a:r>
              <a:rPr lang="pl-PL" sz="2000" dirty="0">
                <a:solidFill>
                  <a:schemeClr val="bg1"/>
                </a:solidFill>
              </a:rPr>
              <a:t>Dba o uroczysty i spójny charakter przebiegu debaty.</a:t>
            </a:r>
          </a:p>
          <a:p>
            <a:endParaRPr lang="pl-PL" sz="2000" dirty="0">
              <a:solidFill>
                <a:schemeClr val="bg1"/>
              </a:solidFill>
            </a:endParaRPr>
          </a:p>
          <a:p>
            <a:r>
              <a:rPr lang="pl-PL" sz="2000" dirty="0">
                <a:solidFill>
                  <a:schemeClr val="bg1"/>
                </a:solidFill>
              </a:rPr>
              <a:t>Ma prawo napominać mówców i publiczność, może odebrać im głos, a nawet wyprosić z Sali w skrajnych przypadkach. </a:t>
            </a:r>
          </a:p>
          <a:p>
            <a:endParaRPr lang="pl-PL" sz="2000" dirty="0">
              <a:solidFill>
                <a:schemeClr val="bg1"/>
              </a:solidFill>
            </a:endParaRPr>
          </a:p>
          <a:p>
            <a:r>
              <a:rPr lang="pl-PL" sz="2000" dirty="0">
                <a:solidFill>
                  <a:schemeClr val="bg1"/>
                </a:solidFill>
              </a:rPr>
              <a:t>Może mu asystować Sekretarz, który liczy czas i informuje o jego upływie uczestników.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0B86B782-F1E3-C8AF-AE56-3F0B51B7A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3978"/>
            <a:ext cx="4557990" cy="523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4982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B131855-4CAB-7A31-D5C4-91379B78A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A46C3D9F-4881-650C-2273-5720660909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1" y="1"/>
            <a:ext cx="7620000" cy="1139286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UCZESTNICY DEBATY</a:t>
            </a:r>
            <a:endParaRPr sz="42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F8B90B78-6726-881C-C56E-45948249D2DC}"/>
              </a:ext>
            </a:extLst>
          </p:cNvPr>
          <p:cNvSpPr txBox="1"/>
          <p:nvPr/>
        </p:nvSpPr>
        <p:spPr>
          <a:xfrm>
            <a:off x="5334000" y="1371600"/>
            <a:ext cx="6858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bg1"/>
                </a:solidFill>
              </a:rPr>
              <a:t>PROPOZYCJA</a:t>
            </a:r>
          </a:p>
          <a:p>
            <a:endParaRPr lang="pl-PL" sz="2800" dirty="0">
              <a:solidFill>
                <a:schemeClr val="bg1"/>
              </a:solidFill>
            </a:endParaRPr>
          </a:p>
          <a:p>
            <a:r>
              <a:rPr lang="pl-PL" sz="2000" dirty="0">
                <a:solidFill>
                  <a:schemeClr val="bg1"/>
                </a:solidFill>
              </a:rPr>
              <a:t>Podstawowym zadaniem drużyny Propozycji jest UDOWODNIENIE prawdziwości tezy (obrona tezy). </a:t>
            </a:r>
          </a:p>
          <a:p>
            <a:endParaRPr lang="pl-PL" sz="2000" dirty="0">
              <a:solidFill>
                <a:schemeClr val="bg1"/>
              </a:solidFill>
            </a:endParaRPr>
          </a:p>
          <a:p>
            <a:r>
              <a:rPr lang="pl-PL" sz="2000" dirty="0">
                <a:solidFill>
                  <a:schemeClr val="bg1"/>
                </a:solidFill>
              </a:rPr>
              <a:t>Mówcy, w toku swoich wystąpień, muszą swoją argumentacją wykazać, że zawarte w tezie postulaty, bądź stwierdzenia, są słuszne lub prawdziwe. </a:t>
            </a:r>
          </a:p>
          <a:p>
            <a:endParaRPr lang="pl-PL" sz="2000" dirty="0">
              <a:solidFill>
                <a:schemeClr val="bg1"/>
              </a:solidFill>
            </a:endParaRPr>
          </a:p>
          <a:p>
            <a:r>
              <a:rPr lang="pl-PL" sz="2000" dirty="0">
                <a:solidFill>
                  <a:schemeClr val="bg1"/>
                </a:solidFill>
              </a:rPr>
              <a:t>Nie ma znaczenia, czy Mówcy zgadzają się z tezą, tylko czy potrafią argumentować!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333EC49E-71BA-A884-6CE5-A80356E4E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3978"/>
            <a:ext cx="4557990" cy="523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183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215061D-F178-5E48-9676-E9B6C8FA8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7AB8EC78-0EA7-9090-D8B0-1F36E6AF84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1" y="1"/>
            <a:ext cx="7620000" cy="1139286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UCZESTNICY DEBATY</a:t>
            </a:r>
            <a:endParaRPr sz="42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93FBF70-B116-9304-1E35-5399884403F1}"/>
              </a:ext>
            </a:extLst>
          </p:cNvPr>
          <p:cNvSpPr txBox="1"/>
          <p:nvPr/>
        </p:nvSpPr>
        <p:spPr>
          <a:xfrm>
            <a:off x="5334000" y="1371600"/>
            <a:ext cx="6858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bg1"/>
                </a:solidFill>
              </a:rPr>
              <a:t>OPOZYCJA</a:t>
            </a:r>
          </a:p>
          <a:p>
            <a:endParaRPr lang="pl-PL" sz="2200" dirty="0">
              <a:solidFill>
                <a:schemeClr val="bg1"/>
              </a:solidFill>
            </a:endParaRPr>
          </a:p>
          <a:p>
            <a:r>
              <a:rPr lang="pl-PL" sz="2000" dirty="0">
                <a:solidFill>
                  <a:schemeClr val="bg1"/>
                </a:solidFill>
              </a:rPr>
              <a:t>Podstawowym zadaniem tej drużyny jest wykazanie, że teza postawiona w debacie jest błędna lub nieprawdziwa. </a:t>
            </a:r>
          </a:p>
          <a:p>
            <a:endParaRPr lang="pl-PL" sz="2000" dirty="0">
              <a:solidFill>
                <a:schemeClr val="bg1"/>
              </a:solidFill>
            </a:endParaRPr>
          </a:p>
          <a:p>
            <a:r>
              <a:rPr lang="pl-PL" sz="2000" dirty="0">
                <a:solidFill>
                  <a:schemeClr val="bg1"/>
                </a:solidFill>
              </a:rPr>
              <a:t>Opozycja argumentuje przeciw tezie (atakuje tezę), starając się jednocześnie wykazać błędy w argumentacji przeciwnika.</a:t>
            </a:r>
          </a:p>
          <a:p>
            <a:endParaRPr lang="pl-PL" sz="2000" dirty="0">
              <a:solidFill>
                <a:schemeClr val="bg1"/>
              </a:solidFill>
            </a:endParaRPr>
          </a:p>
          <a:p>
            <a:r>
              <a:rPr lang="pl-PL" sz="2000" dirty="0">
                <a:solidFill>
                  <a:schemeClr val="bg1"/>
                </a:solidFill>
              </a:rPr>
              <a:t>Tak samo jak przy Propozycji nie ma znaczenia stosunek do tezy. Musimy wykazać się kontrargumentacją.  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69629897-7AF4-F33A-FB66-149D9D41A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3978"/>
            <a:ext cx="4557990" cy="523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156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70B4A82-7B6D-4F5A-670E-C5AA69942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EB9AD68D-BB42-F08C-C5EA-16264DA74B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1" y="1"/>
            <a:ext cx="7620000" cy="1139286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UCZESTNICY DEBATY</a:t>
            </a:r>
            <a:endParaRPr sz="42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C83DFC7-BECE-AF7D-31EF-57644D108F2D}"/>
              </a:ext>
            </a:extLst>
          </p:cNvPr>
          <p:cNvSpPr txBox="1"/>
          <p:nvPr/>
        </p:nvSpPr>
        <p:spPr>
          <a:xfrm>
            <a:off x="5334000" y="1371600"/>
            <a:ext cx="68580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solidFill>
                  <a:schemeClr val="bg1"/>
                </a:solidFill>
              </a:rPr>
              <a:t>SĘDZIOWIE</a:t>
            </a:r>
          </a:p>
          <a:p>
            <a:endParaRPr lang="pl-PL" sz="2200" dirty="0">
              <a:solidFill>
                <a:schemeClr val="bg1"/>
              </a:solidFill>
            </a:endParaRPr>
          </a:p>
          <a:p>
            <a:endParaRPr lang="pl-PL" sz="2200" dirty="0">
              <a:solidFill>
                <a:schemeClr val="bg1"/>
              </a:solidFill>
            </a:endParaRPr>
          </a:p>
          <a:p>
            <a:r>
              <a:rPr lang="pl-PL" sz="2200" dirty="0">
                <a:solidFill>
                  <a:schemeClr val="bg1"/>
                </a:solidFill>
              </a:rPr>
              <a:t>Sędziowie, oceniają debatę na podstawie kryteriów zawartych w karcie oceny oraz własnego doświadczenia. </a:t>
            </a:r>
          </a:p>
          <a:p>
            <a:endParaRPr lang="pl-PL" sz="2200" dirty="0">
              <a:solidFill>
                <a:schemeClr val="bg1"/>
              </a:solidFill>
            </a:endParaRPr>
          </a:p>
          <a:p>
            <a:r>
              <a:rPr lang="pl-PL" sz="2200" dirty="0">
                <a:solidFill>
                  <a:schemeClr val="bg1"/>
                </a:solidFill>
              </a:rPr>
              <a:t>Na sędziów powinno się wybrać osoby neutralne o szerokiej wiedzy ogólnej, dzięki której będą mogły ocenić spójność argumentów.</a:t>
            </a:r>
          </a:p>
          <a:p>
            <a:endParaRPr lang="pl-PL" sz="2200" dirty="0">
              <a:solidFill>
                <a:schemeClr val="bg1"/>
              </a:solidFill>
            </a:endParaRPr>
          </a:p>
          <a:p>
            <a:r>
              <a:rPr lang="pl-PL" sz="2200" dirty="0">
                <a:solidFill>
                  <a:schemeClr val="bg1"/>
                </a:solidFill>
              </a:rPr>
              <a:t>Sędziowie oceniają mówców z osobna, jak i drużyny jako całość. Biorą pod uwagę jakość i ilość argumentacji oraz jej wewnętrzną spójność.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602FB50F-510A-F958-9138-987162D30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3978"/>
            <a:ext cx="4557990" cy="523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592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C226495-7994-71AF-D71E-26E4DF2EA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BC1565FE-6DD9-AB50-A59D-9AAE35D84F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1" y="1"/>
            <a:ext cx="7620000" cy="1139286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UCZESTNICY DEBATY</a:t>
            </a:r>
            <a:endParaRPr sz="42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1863024-CD6E-3532-0F3A-88BBBEB1A6DD}"/>
              </a:ext>
            </a:extLst>
          </p:cNvPr>
          <p:cNvSpPr txBox="1"/>
          <p:nvPr/>
        </p:nvSpPr>
        <p:spPr>
          <a:xfrm>
            <a:off x="5334000" y="1371600"/>
            <a:ext cx="68580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solidFill>
                  <a:schemeClr val="bg1"/>
                </a:solidFill>
              </a:rPr>
              <a:t>PUBLICZNOŚĆ</a:t>
            </a:r>
          </a:p>
          <a:p>
            <a:endParaRPr lang="pl-PL" sz="2200" dirty="0">
              <a:solidFill>
                <a:schemeClr val="bg1"/>
              </a:solidFill>
            </a:endParaRPr>
          </a:p>
          <a:p>
            <a:endParaRPr lang="pl-PL" sz="2200" dirty="0">
              <a:solidFill>
                <a:schemeClr val="bg1"/>
              </a:solidFill>
            </a:endParaRPr>
          </a:p>
          <a:p>
            <a:r>
              <a:rPr lang="pl-PL" sz="2200" dirty="0">
                <a:solidFill>
                  <a:schemeClr val="bg1"/>
                </a:solidFill>
              </a:rPr>
              <a:t>Wszystkie osoby niepełniące czynnej funkcji w debacie. </a:t>
            </a:r>
          </a:p>
          <a:p>
            <a:endParaRPr lang="pl-PL" sz="2200" dirty="0">
              <a:solidFill>
                <a:schemeClr val="bg1"/>
              </a:solidFill>
            </a:endParaRPr>
          </a:p>
          <a:p>
            <a:r>
              <a:rPr lang="pl-PL" sz="2200" dirty="0">
                <a:solidFill>
                  <a:schemeClr val="bg1"/>
                </a:solidFill>
              </a:rPr>
              <a:t>Zdarza się, że Publiczność, jako organ demokratyczny, przyznaje wygraną jednej z drużyn.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F19D0F2D-C738-A785-77FA-5C2D7015E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3978"/>
            <a:ext cx="4557990" cy="523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1564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6201" y="685801"/>
            <a:ext cx="2590800" cy="1785617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OGÓLNE ZASADY</a:t>
            </a:r>
            <a:endParaRPr sz="42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E5EE156-6FAD-4974-4101-BC9F52DC4147}"/>
              </a:ext>
            </a:extLst>
          </p:cNvPr>
          <p:cNvSpPr txBox="1"/>
          <p:nvPr/>
        </p:nvSpPr>
        <p:spPr>
          <a:xfrm>
            <a:off x="2514599" y="838200"/>
            <a:ext cx="960119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l-PL" sz="2800" dirty="0">
                <a:solidFill>
                  <a:schemeClr val="bg1"/>
                </a:solidFill>
              </a:rPr>
              <a:t>Każda osoba mówiąca w debacie ma do wykorzystania taką samą liczbę minut.</a:t>
            </a:r>
          </a:p>
          <a:p>
            <a:pPr marL="285750" indent="-285750">
              <a:buFontTx/>
              <a:buChar char="-"/>
            </a:pPr>
            <a:endParaRPr lang="pl-PL" sz="28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pl-PL" sz="2800" dirty="0">
                <a:solidFill>
                  <a:schemeClr val="bg1"/>
                </a:solidFill>
              </a:rPr>
              <a:t>Za przekroczenie czasu nalicza się punkty ujemne.</a:t>
            </a:r>
          </a:p>
          <a:p>
            <a:endParaRPr lang="pl-PL" sz="28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pl-PL" sz="2800" dirty="0">
                <a:solidFill>
                  <a:schemeClr val="bg1"/>
                </a:solidFill>
              </a:rPr>
              <a:t>Mówcy zabierają głos kolejno po sobie. </a:t>
            </a:r>
          </a:p>
          <a:p>
            <a:pPr marL="285750" indent="-285750">
              <a:buFontTx/>
              <a:buChar char="-"/>
            </a:pPr>
            <a:endParaRPr lang="pl-PL" sz="28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pl-PL" sz="2800" dirty="0">
                <a:solidFill>
                  <a:schemeClr val="bg1"/>
                </a:solidFill>
              </a:rPr>
              <a:t>Debatę zaczyna pierwszy mówca Propozycji, potem głos zabiera pierwszy mówca Opozycji, następnie przemawia drugi mówca Propozycji itd. </a:t>
            </a:r>
          </a:p>
          <a:p>
            <a:pPr marL="285750" indent="-285750">
              <a:buFontTx/>
              <a:buChar char="-"/>
            </a:pPr>
            <a:endParaRPr lang="pl-PL" sz="28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pl-PL" sz="22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pl-PL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0172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4347435-0D73-1D7C-B5B6-38200366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16587207-0B0E-89EF-1CCD-E5594188C6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1" y="685801"/>
            <a:ext cx="2590800" cy="1785617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OGÓLNE ZASADY</a:t>
            </a:r>
            <a:endParaRPr sz="42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391DB8CC-F0C8-F129-4636-3A7935E454E5}"/>
              </a:ext>
            </a:extLst>
          </p:cNvPr>
          <p:cNvSpPr txBox="1"/>
          <p:nvPr/>
        </p:nvSpPr>
        <p:spPr>
          <a:xfrm>
            <a:off x="2514600" y="76200"/>
            <a:ext cx="9601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pl-PL" sz="28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pl-PL" sz="2800" dirty="0">
                <a:solidFill>
                  <a:schemeClr val="bg1"/>
                </a:solidFill>
              </a:rPr>
              <a:t>Pytania/informacje są zgłaszane przez członków drużyny przeciwnej. Osoba pytająca musi zawsze określić czy zadaje pytanie czy zgłasza informacje. Przyjęcie takiego wtrącenia wymaga od przyjmującego odpowiedzi, która podlega ocenie przez sędziów.</a:t>
            </a:r>
          </a:p>
          <a:p>
            <a:pPr marL="285750" indent="-285750">
              <a:buFontTx/>
              <a:buChar char="-"/>
            </a:pPr>
            <a:endParaRPr lang="pl-PL" sz="28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pl-PL" sz="2800" dirty="0">
                <a:solidFill>
                  <a:schemeClr val="bg1"/>
                </a:solidFill>
              </a:rPr>
              <a:t>Każdy członek drużyny ma do spełnienia określoną rolę.</a:t>
            </a:r>
          </a:p>
          <a:p>
            <a:pPr marL="285750" indent="-285750">
              <a:buFontTx/>
              <a:buChar char="-"/>
            </a:pPr>
            <a:endParaRPr lang="pl-PL" sz="28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pl-PL" sz="2800" dirty="0">
                <a:solidFill>
                  <a:schemeClr val="bg1"/>
                </a:solidFill>
              </a:rPr>
              <a:t>Drużyna musi ze sobą współpracować i mówić „jednym głosem”.</a:t>
            </a:r>
          </a:p>
          <a:p>
            <a:pPr marL="285750" indent="-285750">
              <a:buFontTx/>
              <a:buChar char="-"/>
            </a:pPr>
            <a:endParaRPr lang="pl-PL" sz="22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pl-PL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6558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E6C52D2-E5A6-610A-863D-C5586F889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E70DED35-FC16-3A2E-F76D-0AAC010DC6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0" y="685801"/>
            <a:ext cx="3124200" cy="1785617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ROLE MÓWCÓW</a:t>
            </a:r>
            <a:endParaRPr sz="42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E615C1A-A2DF-89E3-B5C2-010639B55C50}"/>
              </a:ext>
            </a:extLst>
          </p:cNvPr>
          <p:cNvSpPr txBox="1"/>
          <p:nvPr/>
        </p:nvSpPr>
        <p:spPr>
          <a:xfrm>
            <a:off x="3200400" y="1143000"/>
            <a:ext cx="80771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PIERWSI MÓWCY</a:t>
            </a:r>
          </a:p>
          <a:p>
            <a:pPr marL="285750" indent="-285750">
              <a:buFontTx/>
              <a:buChar char="-"/>
            </a:pPr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>
                <a:solidFill>
                  <a:schemeClr val="bg1"/>
                </a:solidFill>
              </a:rPr>
              <a:t>Rozpoczynają debatę. </a:t>
            </a:r>
          </a:p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>
                <a:solidFill>
                  <a:schemeClr val="bg1"/>
                </a:solidFill>
              </a:rPr>
              <a:t>Ich zadaniem jest przedstawienie i wytłumaczenie jak drużyna rozumie daną tezę, jakie zajmuje wobec niej stanowisko oraz zarysować linię argumentacyjną swojej drużyn. </a:t>
            </a:r>
          </a:p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>
                <a:solidFill>
                  <a:schemeClr val="bg1"/>
                </a:solidFill>
              </a:rPr>
              <a:t>Szczególnie ważna rola dla mówcy Propozycji</a:t>
            </a:r>
          </a:p>
        </p:txBody>
      </p:sp>
    </p:spTree>
    <p:extLst>
      <p:ext uri="{BB962C8B-B14F-4D97-AF65-F5344CB8AC3E}">
        <p14:creationId xmlns:p14="http://schemas.microsoft.com/office/powerpoint/2010/main" val="1466716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6200" y="685801"/>
            <a:ext cx="3124200" cy="1785617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ROLE MÓWCÓW</a:t>
            </a:r>
            <a:endParaRPr sz="42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E5EE156-6FAD-4974-4101-BC9F52DC4147}"/>
              </a:ext>
            </a:extLst>
          </p:cNvPr>
          <p:cNvSpPr txBox="1"/>
          <p:nvPr/>
        </p:nvSpPr>
        <p:spPr>
          <a:xfrm>
            <a:off x="2895599" y="1066798"/>
            <a:ext cx="861060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DRUDZY MÓWCY</a:t>
            </a:r>
          </a:p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>
                <a:solidFill>
                  <a:schemeClr val="bg1"/>
                </a:solidFill>
              </a:rPr>
              <a:t>Ich celem jest rozwinięcie argumentacji.</a:t>
            </a:r>
          </a:p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>
                <a:solidFill>
                  <a:schemeClr val="bg1"/>
                </a:solidFill>
              </a:rPr>
              <a:t>To na drugich mówcach w największym stopniu spoczywa obowiązek przedstawienia argumentów drużyny, ich wyjaśnienie i udowodnienie.</a:t>
            </a:r>
          </a:p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>
                <a:solidFill>
                  <a:schemeClr val="bg1"/>
                </a:solidFill>
              </a:rPr>
              <a:t>Mówca propozycji przedstawi argumenty za tezą a Opozycji przeciwko tezie – lecz jeszcze nie przeciwko usłyszanym argumentom Propozycji.</a:t>
            </a:r>
          </a:p>
        </p:txBody>
      </p:sp>
    </p:spTree>
    <p:extLst>
      <p:ext uri="{BB962C8B-B14F-4D97-AF65-F5344CB8AC3E}">
        <p14:creationId xmlns:p14="http://schemas.microsoft.com/office/powerpoint/2010/main" val="42768815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911BA26-8351-0B9F-8144-E4A7F0F90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4EEC7A62-D67C-A637-3E92-26A06D39A2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0" y="685801"/>
            <a:ext cx="3124200" cy="1785617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ROLE MÓWCÓW</a:t>
            </a:r>
            <a:endParaRPr sz="42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A44B493-C5A8-5855-CE26-F0C0230EC80F}"/>
              </a:ext>
            </a:extLst>
          </p:cNvPr>
          <p:cNvSpPr txBox="1"/>
          <p:nvPr/>
        </p:nvSpPr>
        <p:spPr>
          <a:xfrm>
            <a:off x="3200400" y="1295399"/>
            <a:ext cx="8915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TRZECI MÓWCY</a:t>
            </a:r>
          </a:p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>
                <a:solidFill>
                  <a:schemeClr val="bg1"/>
                </a:solidFill>
              </a:rPr>
              <a:t>Powinni skupić się w swych wystąpieniach na kontrargumentacji. Dobry trzeci mówca jest w stanie obalić wszystkie argumenty przeciwnika, pokazując błędy logiczne lub zły dobór przykładów przez drugą stronę.</a:t>
            </a:r>
          </a:p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>
                <a:solidFill>
                  <a:schemeClr val="bg1"/>
                </a:solidFill>
              </a:rPr>
              <a:t>Trzeci mówca obu stron powinien w trakcie debaty przysłuchiwać się uważnie wystąpieniom poprzedników i notować usłyszane słabe punkty ich wystąpień.</a:t>
            </a:r>
          </a:p>
        </p:txBody>
      </p:sp>
    </p:spTree>
    <p:extLst>
      <p:ext uri="{BB962C8B-B14F-4D97-AF65-F5344CB8AC3E}">
        <p14:creationId xmlns:p14="http://schemas.microsoft.com/office/powerpoint/2010/main" val="15803439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FB33B36-1C8C-EC15-FA59-E0473B0D6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7EAEE1F7-D130-E3C9-9189-CC5C711C11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0" y="685801"/>
            <a:ext cx="3124200" cy="1785617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ROLE MÓWCÓW</a:t>
            </a:r>
            <a:endParaRPr sz="42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85C86AF-5810-4F29-CEED-6368394C8299}"/>
              </a:ext>
            </a:extLst>
          </p:cNvPr>
          <p:cNvSpPr txBox="1"/>
          <p:nvPr/>
        </p:nvSpPr>
        <p:spPr>
          <a:xfrm>
            <a:off x="3200400" y="1295399"/>
            <a:ext cx="8458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CZWARCI MÓWCY</a:t>
            </a:r>
          </a:p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>
                <a:solidFill>
                  <a:schemeClr val="bg1"/>
                </a:solidFill>
              </a:rPr>
              <a:t>Ich zadaniem jest podsumowanie debaty i dokonanie swoistego resume stanowiska swojej drużyny. </a:t>
            </a:r>
          </a:p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>
                <a:solidFill>
                  <a:schemeClr val="bg1"/>
                </a:solidFill>
              </a:rPr>
              <a:t>Powinni przypomnieć jak drużyna rozumie tezę, jakie są jej najważniejsze argumenty, gdzie w debacie pojawił się spór oraz dlaczego drużyna mówcy go wygrała. </a:t>
            </a:r>
          </a:p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>
                <a:solidFill>
                  <a:schemeClr val="bg1"/>
                </a:solidFill>
              </a:rPr>
              <a:t>W ramach podsumowania lub przed jego rozpoczęciem, czwarci mówcy mogą dokończyć polemikę z argumentami adwersarzy.</a:t>
            </a:r>
          </a:p>
        </p:txBody>
      </p:sp>
    </p:spTree>
    <p:extLst>
      <p:ext uri="{BB962C8B-B14F-4D97-AF65-F5344CB8AC3E}">
        <p14:creationId xmlns:p14="http://schemas.microsoft.com/office/powerpoint/2010/main" val="27044870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4200" spc="400" dirty="0"/>
              <a:t>PODSUMOWUJĄC...</a:t>
            </a:r>
            <a:endParaRPr sz="4200" dirty="0"/>
          </a:p>
        </p:txBody>
      </p:sp>
      <p:sp>
        <p:nvSpPr>
          <p:cNvPr id="7" name="object 7"/>
          <p:cNvSpPr/>
          <p:nvPr/>
        </p:nvSpPr>
        <p:spPr>
          <a:xfrm>
            <a:off x="7528559" y="2473451"/>
            <a:ext cx="0" cy="1911350"/>
          </a:xfrm>
          <a:custGeom>
            <a:avLst/>
            <a:gdLst/>
            <a:ahLst/>
            <a:cxnLst/>
            <a:rect l="l" t="t" r="r" b="b"/>
            <a:pathLst>
              <a:path h="1911350">
                <a:moveTo>
                  <a:pt x="0" y="0"/>
                </a:moveTo>
                <a:lnTo>
                  <a:pt x="0" y="1911350"/>
                </a:lnTo>
              </a:path>
            </a:pathLst>
          </a:custGeom>
          <a:ln w="12700">
            <a:solidFill>
              <a:srgbClr val="ABDA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4BE35191-E129-80A8-3059-1916F73F22A7}"/>
              </a:ext>
            </a:extLst>
          </p:cNvPr>
          <p:cNvSpPr txBox="1"/>
          <p:nvPr/>
        </p:nvSpPr>
        <p:spPr>
          <a:xfrm>
            <a:off x="609600" y="4675496"/>
            <a:ext cx="94487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>
                <a:hlinkClick r:id="rId2"/>
              </a:rPr>
              <a:t>https://www.youtube.com/watch?v=jZSPDIl4JeM&amp;t=348s</a:t>
            </a:r>
            <a:r>
              <a:rPr lang="pl-PL" sz="2400" b="1" dirty="0"/>
              <a:t> – </a:t>
            </a:r>
            <a:r>
              <a:rPr lang="pl-PL" sz="2400" b="1" dirty="0">
                <a:solidFill>
                  <a:schemeClr val="bg1"/>
                </a:solidFill>
              </a:rPr>
              <a:t>jak wyglądają debaty w praktyce film instruktażowy.</a:t>
            </a:r>
            <a:endParaRPr 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22915411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13F620D-53CD-D372-E249-865F3C2AF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4CBEEE8B-FEA2-654C-8D20-867B8DE811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14677" y="2569845"/>
            <a:ext cx="5445759" cy="1139286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ZADEBATUJMY!</a:t>
            </a:r>
            <a:endParaRPr sz="4200" dirty="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47EF0BF-E813-4880-E897-7CBDC1136853}"/>
              </a:ext>
            </a:extLst>
          </p:cNvPr>
          <p:cNvSpPr/>
          <p:nvPr/>
        </p:nvSpPr>
        <p:spPr>
          <a:xfrm>
            <a:off x="7528559" y="2473451"/>
            <a:ext cx="0" cy="1911350"/>
          </a:xfrm>
          <a:custGeom>
            <a:avLst/>
            <a:gdLst/>
            <a:ahLst/>
            <a:cxnLst/>
            <a:rect l="l" t="t" r="r" b="b"/>
            <a:pathLst>
              <a:path h="1911350">
                <a:moveTo>
                  <a:pt x="0" y="0"/>
                </a:moveTo>
                <a:lnTo>
                  <a:pt x="0" y="1911350"/>
                </a:lnTo>
              </a:path>
            </a:pathLst>
          </a:custGeom>
          <a:ln w="12700">
            <a:solidFill>
              <a:srgbClr val="ABDA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79216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B014981-E3D4-4C07-8DE8-C3239A0E3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A760F53D-C77E-8270-69D7-47E354BCE3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152400"/>
            <a:ext cx="11201399" cy="4370940"/>
          </a:xfrm>
          <a:prstGeom prst="rect">
            <a:avLst/>
          </a:prstGeom>
        </p:spPr>
        <p:txBody>
          <a:bodyPr vert="horz" wrap="square" lIns="0" tIns="48818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pl-PL" sz="4200" spc="400" dirty="0"/>
              <a:t>TEZA NA DZIŚ:</a:t>
            </a:r>
            <a:br>
              <a:rPr lang="pl-PL" sz="4200" spc="400" dirty="0"/>
            </a:br>
            <a:br>
              <a:rPr lang="pl-PL" sz="4200" spc="400" dirty="0"/>
            </a:br>
            <a:br>
              <a:rPr lang="pl-PL" sz="4200" spc="400" dirty="0"/>
            </a:br>
            <a:r>
              <a:rPr lang="pl-PL" sz="4200" spc="400" dirty="0"/>
              <a:t>Kultura polskiego sarmatyzmu i hiszpańskiego "</a:t>
            </a:r>
            <a:r>
              <a:rPr lang="pl-PL" sz="4200" spc="400" dirty="0" err="1"/>
              <a:t>Siglo</a:t>
            </a:r>
            <a:r>
              <a:rPr lang="pl-PL" sz="4200" spc="400" dirty="0"/>
              <a:t> de </a:t>
            </a:r>
            <a:r>
              <a:rPr lang="pl-PL" sz="4200" spc="400" dirty="0" err="1"/>
              <a:t>Oro</a:t>
            </a:r>
            <a:r>
              <a:rPr lang="pl-PL" sz="4200" spc="400" dirty="0"/>
              <a:t>" mają ze sobą wiele wspólnego.</a:t>
            </a:r>
            <a:endParaRPr lang="pl-PL" sz="4200" dirty="0"/>
          </a:p>
        </p:txBody>
      </p:sp>
    </p:spTree>
    <p:extLst>
      <p:ext uri="{BB962C8B-B14F-4D97-AF65-F5344CB8AC3E}">
        <p14:creationId xmlns:p14="http://schemas.microsoft.com/office/powerpoint/2010/main" val="27413298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770888" y="2395727"/>
            <a:ext cx="5995670" cy="2261870"/>
            <a:chOff x="1770888" y="2395727"/>
            <a:chExt cx="5995670" cy="22618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70888" y="2395727"/>
              <a:ext cx="5995416" cy="15209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37460" y="3136391"/>
              <a:ext cx="4992624" cy="152095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77033" y="2569845"/>
            <a:ext cx="4881245" cy="158940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779145" marR="5080" indent="-767080">
              <a:lnSpc>
                <a:spcPts val="5830"/>
              </a:lnSpc>
              <a:spcBef>
                <a:spcPts val="835"/>
              </a:spcBef>
              <a:tabLst>
                <a:tab pos="1945639" algn="l"/>
              </a:tabLst>
            </a:pPr>
            <a:r>
              <a:rPr spc="585" dirty="0"/>
              <a:t>DZIĘKUJEMY </a:t>
            </a:r>
            <a:r>
              <a:rPr spc="330" dirty="0"/>
              <a:t>ZA</a:t>
            </a:r>
            <a:r>
              <a:rPr dirty="0"/>
              <a:t>	</a:t>
            </a:r>
            <a:r>
              <a:rPr spc="335" dirty="0"/>
              <a:t>UWAGĘ!</a:t>
            </a:r>
          </a:p>
        </p:txBody>
      </p:sp>
      <p:sp>
        <p:nvSpPr>
          <p:cNvPr id="7" name="object 7"/>
          <p:cNvSpPr/>
          <p:nvPr/>
        </p:nvSpPr>
        <p:spPr>
          <a:xfrm>
            <a:off x="7528559" y="2473451"/>
            <a:ext cx="0" cy="1911350"/>
          </a:xfrm>
          <a:custGeom>
            <a:avLst/>
            <a:gdLst/>
            <a:ahLst/>
            <a:cxnLst/>
            <a:rect l="l" t="t" r="r" b="b"/>
            <a:pathLst>
              <a:path h="1911350">
                <a:moveTo>
                  <a:pt x="0" y="0"/>
                </a:moveTo>
                <a:lnTo>
                  <a:pt x="0" y="1911350"/>
                </a:lnTo>
              </a:path>
            </a:pathLst>
          </a:custGeom>
          <a:ln w="12700">
            <a:solidFill>
              <a:srgbClr val="ABDA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47DEB04-8249-CF2E-D687-CC2203DFF6A5}"/>
              </a:ext>
            </a:extLst>
          </p:cNvPr>
          <p:cNvSpPr txBox="1"/>
          <p:nvPr/>
        </p:nvSpPr>
        <p:spPr>
          <a:xfrm>
            <a:off x="152405" y="4725796"/>
            <a:ext cx="117347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FFFFFF"/>
                </a:solidFill>
                <a:effectLst/>
                <a:latin typeface="Placeholder Font"/>
              </a:rPr>
              <a:t>Prezentacja jest dostępna na licencji Creative </a:t>
            </a:r>
            <a:r>
              <a:rPr lang="pl-PL" b="0" i="0" dirty="0" err="1">
                <a:solidFill>
                  <a:srgbClr val="FFFFFF"/>
                </a:solidFill>
                <a:effectLst/>
                <a:latin typeface="Placeholder Font"/>
              </a:rPr>
              <a:t>Commons</a:t>
            </a:r>
            <a:r>
              <a:rPr lang="pl-PL" b="0" i="0" dirty="0">
                <a:solidFill>
                  <a:srgbClr val="FFFFFF"/>
                </a:solidFill>
                <a:effectLst/>
                <a:latin typeface="Placeholder Font"/>
              </a:rPr>
              <a:t> Uznanie autorstwa 4.0 Międzynarodowa. Pewne prawa zastrzeżone na rzecz Stowarzyszenia Pospolite Ruszenie oraz Marka Piwońskiego i Urszuli Wrony. Utwór powstał w ramach zlecenia przez MSZ zadań w zakresie wsparcia Polonii i Polaków za granicą w 2024 roku. Zezwala się na dowolne wykorzystanie utworu, pod warunkiem zachowania ww. informacji, w tym informacji o stosowanej licencji i o posiadaczach praw.</a:t>
            </a:r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3112</TotalTime>
  <Words>1574</Words>
  <Application>Microsoft Office PowerPoint</Application>
  <PresentationFormat>Panoramiczny</PresentationFormat>
  <Paragraphs>178</Paragraphs>
  <Slides>43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43</vt:i4>
      </vt:variant>
    </vt:vector>
  </HeadingPairs>
  <TitlesOfParts>
    <vt:vector size="49" baseType="lpstr">
      <vt:lpstr>Arial</vt:lpstr>
      <vt:lpstr>Calibri</vt:lpstr>
      <vt:lpstr>Cambria</vt:lpstr>
      <vt:lpstr>Placeholder Font</vt:lpstr>
      <vt:lpstr>Rockwell</vt:lpstr>
      <vt:lpstr>Office Theme</vt:lpstr>
      <vt:lpstr>Prezentacja programu PowerPoint</vt:lpstr>
      <vt:lpstr>Prezentacja programu PowerPoint</vt:lpstr>
      <vt:lpstr>WARSZTATY DEBAT  I ARGUMENTACJI</vt:lpstr>
      <vt:lpstr>PO CO DYSKUTOWAĆ?</vt:lpstr>
      <vt:lpstr>DZIĘKI DYSKUSJI MOŻEMY  POZNAĆ LEPIEJ SWOJĄ WŁASNĄ HISTORIĘ.  ZROZUMIEĆ SWOJĄ KULTURĘ  I ODKRYĆ NIESAMOWITE OPOWIEŚCI.</vt:lpstr>
      <vt:lpstr>Dyskusja pomaga:  - zrozumieć świat - poznać inne poglądy - rozszerzyć wiedzę - poczuć satysfakcję  - uzyskać wpływ na rzeczywistość</vt:lpstr>
      <vt:lpstr>PROBLEMY Z DYSKUSJĄ</vt:lpstr>
      <vt:lpstr>ARGUMENTACJA</vt:lpstr>
      <vt:lpstr>CZYM JEST ARGUMENT?</vt:lpstr>
      <vt:lpstr>Prezentacja programu PowerPoint</vt:lpstr>
      <vt:lpstr>NA CZYM BUDOWAĆ ARGUMENTY?</vt:lpstr>
      <vt:lpstr>DYSKUSJA TO WOJNA ARGUMENT TO BROŃ  WIEDZA TO AMUNICJA   Pamiętaj, że dobre i sprawdzone informacje to klucz do argumentowania.    </vt:lpstr>
      <vt:lpstr>JAK ARGUMENTOWAĆ?</vt:lpstr>
      <vt:lpstr>JAK ARGUMENTOWAĆ?</vt:lpstr>
      <vt:lpstr>JAK ZBUDOWAĆ ARGUMENT ,,SEXI”?</vt:lpstr>
      <vt:lpstr>JAK BUDOWAĆ DOBRE ARGUMENTY</vt:lpstr>
      <vt:lpstr>Prezentacja programu PowerPoint</vt:lpstr>
      <vt:lpstr>JAK NIE BUDOWAĆ ARGUMENTÓW</vt:lpstr>
      <vt:lpstr>Prezentacja programu PowerPoint</vt:lpstr>
      <vt:lpstr>Prezentacja programu PowerPoint</vt:lpstr>
      <vt:lpstr>Prezentacja programu PowerPoint</vt:lpstr>
      <vt:lpstr>WYSTĄPIENIA PUBLICZNE</vt:lpstr>
      <vt:lpstr>OCZYWISTE: Przemówienie dyrektora szkoły z okazji rozpoczęcia roku szkolnego. ● Wywiad w radiu. ● Debata telewizyjna kandydatów na prezydenta. ● Wystąpienie piłkarza na konferencji.   NIEOCZYWISTE: Wykład nauczyciela. ● Przemowa motywacyjna trenera koszykówki do szkolnej drużyny. ● Kazanie księdza podczas mszy świętej. ● Opowieść przy ognisku podczas wyjazdu z przyjaciółmi. ● Odpowiedź ustna przy tablicy na lekcji matematyki.</vt:lpstr>
      <vt:lpstr>PODSTAWOWE ZASADY PRZEMAWIANIA PUBLICZNEGO   – Mówca powinien dostosować się do odbiorców i kontekstu wystąpienia  – Mówca powinien być pewnym siebie i przekonanym do tego co mówi.   - Mówca powinien mówić tak, by osiągać założone przez siebie cele.</vt:lpstr>
      <vt:lpstr>JAK MÓWI MÓWCA?</vt:lpstr>
      <vt:lpstr>JAK MÓWI MÓWCA?</vt:lpstr>
      <vt:lpstr>DEBATY OKSFORDZKIE</vt:lpstr>
      <vt:lpstr>PO CO DEBATOWAĆ?</vt:lpstr>
      <vt:lpstr>UCZESTNICY DEBATY</vt:lpstr>
      <vt:lpstr>UCZESTNICY DEBATY</vt:lpstr>
      <vt:lpstr>UCZESTNICY DEBATY</vt:lpstr>
      <vt:lpstr>UCZESTNICY DEBATY</vt:lpstr>
      <vt:lpstr>UCZESTNICY DEBATY</vt:lpstr>
      <vt:lpstr>OGÓLNE ZASADY</vt:lpstr>
      <vt:lpstr>OGÓLNE ZASADY</vt:lpstr>
      <vt:lpstr>ROLE MÓWCÓW</vt:lpstr>
      <vt:lpstr>ROLE MÓWCÓW</vt:lpstr>
      <vt:lpstr>ROLE MÓWCÓW</vt:lpstr>
      <vt:lpstr>ROLE MÓWCÓW</vt:lpstr>
      <vt:lpstr>PODSUMOWUJĄC...</vt:lpstr>
      <vt:lpstr>ZADEBATUJMY!</vt:lpstr>
      <vt:lpstr>TEZA NA DZIŚ:   Kultura polskiego sarmatyzmu i hiszpańskiego "Siglo de Oro" mają ze sobą wiele wspólnego.</vt:lpstr>
      <vt:lpstr>DZIĘKUJEMY ZA UWAGĘ!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WŁADAJ SŁOWEM JAK ŻÓŁKIEWSKI</dc:title>
  <dc:creator>Lukasz Wrona</dc:creator>
  <cp:lastModifiedBy>Marek Piwoński</cp:lastModifiedBy>
  <cp:revision>20</cp:revision>
  <dcterms:created xsi:type="dcterms:W3CDTF">2022-11-13T14:45:53Z</dcterms:created>
  <dcterms:modified xsi:type="dcterms:W3CDTF">2024-11-27T17:45:26Z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2020-10-30T00:00:00Z</vt:filetime>
  </property>
  <property fmtid="{D5CDD505-2E9C-101B-9397-08002B2CF9AE}" pid="3" name="Creator">
    <vt:lpwstr>Microsoft® PowerPoint® dla Microsoft 365</vt:lpwstr>
  </property>
  <property fmtid="{D5CDD505-2E9C-101B-9397-08002B2CF9AE}" pid="4" name="LastSaved">
    <vt:filetime>2022-11-13T00:00:00Z</vt:filetime>
  </property>
  <property fmtid="{D5CDD505-2E9C-101B-9397-08002B2CF9AE}" pid="5" name="Producer">
    <vt:lpwstr>Microsoft® PowerPoint® dla Microsoft 365</vt:lpwstr>
  </property>
</Properties>
</file>