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53"/>
  </p:notesMasterIdLst>
  <p:sldIdLst>
    <p:sldId id="262" r:id="rId2"/>
    <p:sldId id="329" r:id="rId3"/>
    <p:sldId id="528" r:id="rId4"/>
    <p:sldId id="512" r:id="rId5"/>
    <p:sldId id="293" r:id="rId6"/>
    <p:sldId id="306" r:id="rId7"/>
    <p:sldId id="307" r:id="rId8"/>
    <p:sldId id="308" r:id="rId9"/>
    <p:sldId id="296" r:id="rId10"/>
    <p:sldId id="288" r:id="rId11"/>
    <p:sldId id="297" r:id="rId12"/>
    <p:sldId id="298" r:id="rId13"/>
    <p:sldId id="309" r:id="rId14"/>
    <p:sldId id="299" r:id="rId15"/>
    <p:sldId id="300" r:id="rId16"/>
    <p:sldId id="301" r:id="rId17"/>
    <p:sldId id="303" r:id="rId18"/>
    <p:sldId id="305" r:id="rId19"/>
    <p:sldId id="289" r:id="rId20"/>
    <p:sldId id="524" r:id="rId21"/>
    <p:sldId id="525" r:id="rId22"/>
    <p:sldId id="263" r:id="rId23"/>
    <p:sldId id="310" r:id="rId24"/>
    <p:sldId id="312" r:id="rId25"/>
    <p:sldId id="313" r:id="rId26"/>
    <p:sldId id="314" r:id="rId27"/>
    <p:sldId id="315" r:id="rId28"/>
    <p:sldId id="523" r:id="rId29"/>
    <p:sldId id="522" r:id="rId30"/>
    <p:sldId id="526" r:id="rId31"/>
    <p:sldId id="302" r:id="rId32"/>
    <p:sldId id="316" r:id="rId33"/>
    <p:sldId id="317" r:id="rId34"/>
    <p:sldId id="318" r:id="rId35"/>
    <p:sldId id="304" r:id="rId36"/>
    <p:sldId id="319" r:id="rId37"/>
    <p:sldId id="261" r:id="rId38"/>
    <p:sldId id="320" r:id="rId39"/>
    <p:sldId id="527" r:id="rId40"/>
    <p:sldId id="321" r:id="rId41"/>
    <p:sldId id="322" r:id="rId42"/>
    <p:sldId id="323" r:id="rId43"/>
    <p:sldId id="291" r:id="rId44"/>
    <p:sldId id="292" r:id="rId45"/>
    <p:sldId id="325" r:id="rId46"/>
    <p:sldId id="328" r:id="rId47"/>
    <p:sldId id="518" r:id="rId48"/>
    <p:sldId id="330" r:id="rId49"/>
    <p:sldId id="331" r:id="rId50"/>
    <p:sldId id="294" r:id="rId51"/>
    <p:sldId id="529" r:id="rId52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54"/>
      <p:bold r:id="rId55"/>
      <p:italic r:id="rId56"/>
      <p:boldItalic r:id="rId57"/>
    </p:embeddedFont>
    <p:embeddedFont>
      <p:font typeface="Helvetica Neue" panose="020B0604020202020204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90" d="100"/>
          <a:sy n="90" d="100"/>
        </p:scale>
        <p:origin x="834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1615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9190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7602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0627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4640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2810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1810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9019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1497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2129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4154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0106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4220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4776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3483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49333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2057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35568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5827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7488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6561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82150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53815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16158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34838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43231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20518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28101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16158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34838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02617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48064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11103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0391c7f66_0_161:notes"/>
          <p:cNvSpPr txBox="1">
            <a:spLocks noGrp="1"/>
          </p:cNvSpPr>
          <p:nvPr>
            <p:ph type="body" idx="1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425" tIns="45425" rIns="45425" bIns="45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/>
          </a:p>
        </p:txBody>
      </p:sp>
      <p:sp>
        <p:nvSpPr>
          <p:cNvPr id="166" name="Google Shape;166;g220391c7f6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34838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0391c7f6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20391c7f6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9718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reść 1 1">
  <p:cSld name="TITLE_AND_BODY_1_1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104030" y="-31944"/>
            <a:ext cx="8395200" cy="3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2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316045" y="1157394"/>
            <a:ext cx="8458800" cy="3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23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6DA1AA-EAEF-4933-B3C1-571E09DC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01E4AC-725E-420A-959F-ADB0510A9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6A04F6B-1F2D-4285-96AF-8FB050215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29.11.2024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3E9CF6B-F9D3-4017-B5A6-22DDA930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E07B614-C59C-4817-A19B-FE483831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1741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31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1" r:id="rId9"/>
    <p:sldLayoutId id="2147483662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6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8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30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3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e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7.e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3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35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7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3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8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9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9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9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8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9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52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8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7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59.emf"/><Relationship Id="rId4" Type="http://schemas.openxmlformats.org/officeDocument/2006/relationships/image" Target="../media/image69.emf"/><Relationship Id="rId9" Type="http://schemas.openxmlformats.org/officeDocument/2006/relationships/oleObject" Target="../embeddings/oleObject52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56.bin"/><Relationship Id="rId18" Type="http://schemas.openxmlformats.org/officeDocument/2006/relationships/image" Target="../media/image62.emf"/><Relationship Id="rId26" Type="http://schemas.openxmlformats.org/officeDocument/2006/relationships/image" Target="../media/image54.emf"/><Relationship Id="rId39" Type="http://schemas.openxmlformats.org/officeDocument/2006/relationships/oleObject" Target="../embeddings/oleObject73.bin"/><Relationship Id="rId21" Type="http://schemas.openxmlformats.org/officeDocument/2006/relationships/oleObject" Target="../embeddings/oleObject51.bin"/><Relationship Id="rId34" Type="http://schemas.openxmlformats.org/officeDocument/2006/relationships/image" Target="../media/image78.emf"/><Relationship Id="rId42" Type="http://schemas.openxmlformats.org/officeDocument/2006/relationships/image" Target="../media/image68.emf"/><Relationship Id="rId7" Type="http://schemas.openxmlformats.org/officeDocument/2006/relationships/oleObject" Target="../embeddings/oleObject64.bin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29.emf"/><Relationship Id="rId20" Type="http://schemas.openxmlformats.org/officeDocument/2006/relationships/image" Target="../media/image60.emf"/><Relationship Id="rId29" Type="http://schemas.openxmlformats.org/officeDocument/2006/relationships/oleObject" Target="../embeddings/oleObject68.bin"/><Relationship Id="rId41" Type="http://schemas.openxmlformats.org/officeDocument/2006/relationships/oleObject" Target="../embeddings/oleObject60.bin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emf"/><Relationship Id="rId11" Type="http://schemas.openxmlformats.org/officeDocument/2006/relationships/oleObject" Target="../embeddings/oleObject66.bin"/><Relationship Id="rId24" Type="http://schemas.openxmlformats.org/officeDocument/2006/relationships/image" Target="../media/image55.emf"/><Relationship Id="rId32" Type="http://schemas.openxmlformats.org/officeDocument/2006/relationships/image" Target="../media/image77.emf"/><Relationship Id="rId37" Type="http://schemas.openxmlformats.org/officeDocument/2006/relationships/oleObject" Target="../embeddings/oleObject72.bin"/><Relationship Id="rId40" Type="http://schemas.openxmlformats.org/officeDocument/2006/relationships/image" Target="../media/image71.emf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3.bin"/><Relationship Id="rId23" Type="http://schemas.openxmlformats.org/officeDocument/2006/relationships/oleObject" Target="../embeddings/oleObject45.bin"/><Relationship Id="rId28" Type="http://schemas.openxmlformats.org/officeDocument/2006/relationships/image" Target="../media/image75.emf"/><Relationship Id="rId36" Type="http://schemas.openxmlformats.org/officeDocument/2006/relationships/image" Target="../media/image79.emf"/><Relationship Id="rId10" Type="http://schemas.openxmlformats.org/officeDocument/2006/relationships/image" Target="../media/image74.emf"/><Relationship Id="rId19" Type="http://schemas.openxmlformats.org/officeDocument/2006/relationships/oleObject" Target="../embeddings/oleObject50.bin"/><Relationship Id="rId31" Type="http://schemas.openxmlformats.org/officeDocument/2006/relationships/oleObject" Target="../embeddings/oleObject69.bin"/><Relationship Id="rId4" Type="http://schemas.openxmlformats.org/officeDocument/2006/relationships/image" Target="../media/image56.emf"/><Relationship Id="rId9" Type="http://schemas.openxmlformats.org/officeDocument/2006/relationships/oleObject" Target="../embeddings/oleObject65.bin"/><Relationship Id="rId14" Type="http://schemas.openxmlformats.org/officeDocument/2006/relationships/image" Target="../media/image64.emf"/><Relationship Id="rId22" Type="http://schemas.openxmlformats.org/officeDocument/2006/relationships/image" Target="../media/image61.emf"/><Relationship Id="rId27" Type="http://schemas.openxmlformats.org/officeDocument/2006/relationships/oleObject" Target="../embeddings/oleObject67.bin"/><Relationship Id="rId30" Type="http://schemas.openxmlformats.org/officeDocument/2006/relationships/image" Target="../media/image76.emf"/><Relationship Id="rId35" Type="http://schemas.openxmlformats.org/officeDocument/2006/relationships/oleObject" Target="../embeddings/oleObject71.bin"/><Relationship Id="rId8" Type="http://schemas.openxmlformats.org/officeDocument/2006/relationships/image" Target="../media/image65.emf"/><Relationship Id="rId3" Type="http://schemas.openxmlformats.org/officeDocument/2006/relationships/oleObject" Target="../embeddings/oleObject46.bin"/><Relationship Id="rId12" Type="http://schemas.openxmlformats.org/officeDocument/2006/relationships/image" Target="../media/image63.emf"/><Relationship Id="rId17" Type="http://schemas.openxmlformats.org/officeDocument/2006/relationships/oleObject" Target="../embeddings/oleObject54.bin"/><Relationship Id="rId25" Type="http://schemas.openxmlformats.org/officeDocument/2006/relationships/oleObject" Target="../embeddings/oleObject44.bin"/><Relationship Id="rId33" Type="http://schemas.openxmlformats.org/officeDocument/2006/relationships/oleObject" Target="../embeddings/oleObject70.bin"/><Relationship Id="rId38" Type="http://schemas.openxmlformats.org/officeDocument/2006/relationships/image" Target="../media/image80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E96BCD0-287E-7FFB-26ED-40454D51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6"/>
          <a:stretch/>
        </p:blipFill>
        <p:spPr>
          <a:xfrm>
            <a:off x="0" y="0"/>
            <a:ext cx="4062689" cy="51435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7BEE9BB-3633-F1A7-0A98-8DF66F214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859" y="4307385"/>
            <a:ext cx="4910711" cy="836116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DC56FCB-4C2E-AD93-A547-8E568D7DD4E4}"/>
              </a:ext>
            </a:extLst>
          </p:cNvPr>
          <p:cNvSpPr txBox="1"/>
          <p:nvPr/>
        </p:nvSpPr>
        <p:spPr>
          <a:xfrm>
            <a:off x="4457700" y="2514600"/>
            <a:ext cx="4457700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50" b="1" dirty="0">
                <a:latin typeface="Arial" panose="020B0604020202020204" pitchFamily="34" charset="0"/>
              </a:rPr>
              <a:t>PROJEKT FINANSOWANY PRZEZ MINISTERSTWO SPRAW ZAGRANICZNYCH RZECZPOSPOLITEJ POLSKIEJ W KONKURSIE „POLONIA I POLACY ZA GRANICĄ 2024 – WYDARZENIA I INICJATYWY POLONIJNE”</a:t>
            </a:r>
            <a:endParaRPr lang="pl-PL" sz="1050" b="1" dirty="0">
              <a:latin typeface="Arial" panose="020B0604020202020204" pitchFamily="34" charset="0"/>
            </a:endParaRPr>
          </a:p>
          <a:p>
            <a:endParaRPr lang="pl-PL" sz="1050" b="1" dirty="0">
              <a:latin typeface="Arial" panose="020B0604020202020204" pitchFamily="34" charset="0"/>
            </a:endParaRPr>
          </a:p>
          <a:p>
            <a:r>
              <a:rPr lang="es-ES" sz="1050" b="1" dirty="0">
                <a:latin typeface="Arial" panose="020B0604020202020204" pitchFamily="34" charset="0"/>
              </a:rPr>
              <a:t>PROYECTO FINANCIADO POR EL MINISTERIO DE ASUNTOS EXTERIORES DE LA REPÚBLICA DE POLONIA EN EL CONCURSO "POLONIA Y LOS POLACOS EN EL EXTRANJERO 2024 - EVENTOS E INICIATIVAS POLACAS"</a:t>
            </a:r>
            <a:endParaRPr lang="pl-PL" sz="1050" b="1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699319F-512F-C623-ABCE-B7FFED9F991D}"/>
              </a:ext>
            </a:extLst>
          </p:cNvPr>
          <p:cNvSpPr txBox="1"/>
          <p:nvPr/>
        </p:nvSpPr>
        <p:spPr>
          <a:xfrm>
            <a:off x="4514850" y="514351"/>
            <a:ext cx="46291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 b="1" i="1" dirty="0">
                <a:solidFill>
                  <a:schemeClr val="bg1"/>
                </a:solidFill>
                <a:highlight>
                  <a:srgbClr val="FF0000"/>
                </a:highlight>
                <a:latin typeface="Arial" panose="020B0604020202020204" pitchFamily="34" charset="0"/>
              </a:rPr>
              <a:t>,Rzeczpospolita Obojga Narodów i Królestwo Hiszpanii. Na straży dwóch krańców Europy”</a:t>
            </a:r>
            <a:endParaRPr lang="pl-PL" sz="1500" b="1" i="1" dirty="0">
              <a:solidFill>
                <a:schemeClr val="bg1"/>
              </a:solidFill>
              <a:highlight>
                <a:srgbClr val="FF0000"/>
              </a:highlight>
              <a:latin typeface="Arial" panose="020B0604020202020204" pitchFamily="34" charset="0"/>
            </a:endParaRPr>
          </a:p>
          <a:p>
            <a:endParaRPr lang="pl-PL" sz="1500" b="1" i="1" dirty="0">
              <a:solidFill>
                <a:schemeClr val="bg1"/>
              </a:solidFill>
              <a:highlight>
                <a:srgbClr val="FF0000"/>
              </a:highlight>
              <a:latin typeface="Arial" panose="020B0604020202020204" pitchFamily="34" charset="0"/>
            </a:endParaRPr>
          </a:p>
          <a:p>
            <a:r>
              <a:rPr lang="es-ES" sz="1500" b="1" i="1" dirty="0">
                <a:solidFill>
                  <a:schemeClr val="bg1"/>
                </a:solidFill>
                <a:highlight>
                  <a:srgbClr val="FF0000"/>
                </a:highlight>
                <a:latin typeface="Arial" panose="020B0604020202020204" pitchFamily="34" charset="0"/>
              </a:rPr>
              <a:t>"La Mancomunidad de las Dos Naciones y el Reino de España. Guardianes de los dos extremos de Europa"</a:t>
            </a:r>
            <a:endParaRPr lang="pl-PL" sz="1500" i="1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2">
            <a:extLst>
              <a:ext uri="{FF2B5EF4-FFF2-40B4-BE49-F238E27FC236}">
                <a16:creationId xmlns:a16="http://schemas.microsoft.com/office/drawing/2014/main" id="{A6243592-364B-58B5-A665-B5729EAF810A}"/>
              </a:ext>
            </a:extLst>
          </p:cNvPr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4" name="object 3">
              <a:extLst>
                <a:ext uri="{FF2B5EF4-FFF2-40B4-BE49-F238E27FC236}">
                  <a16:creationId xmlns:a16="http://schemas.microsoft.com/office/drawing/2014/main" id="{CCD9B098-F4D5-FB19-807F-1722A2CF109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5"/>
            </a:xfrm>
            <a:prstGeom prst="rect">
              <a:avLst/>
            </a:prstGeom>
          </p:spPr>
        </p:pic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76B310A6-9149-93AC-0FFC-5A6B122895F4}"/>
                </a:ext>
              </a:extLst>
            </p:cNvPr>
            <p:cNvSpPr/>
            <p:nvPr/>
          </p:nvSpPr>
          <p:spPr>
            <a:xfrm>
              <a:off x="0" y="5320284"/>
              <a:ext cx="12192000" cy="736600"/>
            </a:xfrm>
            <a:custGeom>
              <a:avLst/>
              <a:gdLst/>
              <a:ahLst/>
              <a:cxnLst/>
              <a:rect l="l" t="t" r="r" b="b"/>
              <a:pathLst>
                <a:path w="12192000" h="736600">
                  <a:moveTo>
                    <a:pt x="12192000" y="0"/>
                  </a:moveTo>
                  <a:lnTo>
                    <a:pt x="0" y="0"/>
                  </a:lnTo>
                  <a:lnTo>
                    <a:pt x="0" y="736091"/>
                  </a:lnTo>
                  <a:lnTo>
                    <a:pt x="12192000" y="7360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>
                <a:alpha val="92939"/>
              </a:srgbClr>
            </a:solidFill>
          </p:spPr>
          <p:txBody>
            <a:bodyPr wrap="square" lIns="0" tIns="0" rIns="0" bIns="0" rtlCol="0"/>
            <a:lstStyle/>
            <a:p>
              <a:endParaRPr sz="2400" dirty="0"/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90E6876-75C5-3224-9527-F1B19A04EDAB}"/>
              </a:ext>
            </a:extLst>
          </p:cNvPr>
          <p:cNvSpPr txBox="1"/>
          <p:nvPr/>
        </p:nvSpPr>
        <p:spPr>
          <a:xfrm flipH="1">
            <a:off x="628650" y="4057650"/>
            <a:ext cx="7829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spc="-15" dirty="0">
                <a:latin typeface="+mj-lt"/>
              </a:rPr>
              <a:t>Stowarzyszenie</a:t>
            </a:r>
            <a:r>
              <a:rPr lang="pl-PL" sz="2400" spc="-68" dirty="0">
                <a:latin typeface="+mj-lt"/>
              </a:rPr>
              <a:t> </a:t>
            </a:r>
            <a:r>
              <a:rPr lang="pl-PL" sz="2400" dirty="0">
                <a:latin typeface="+mj-lt"/>
              </a:rPr>
              <a:t>Pospolite</a:t>
            </a:r>
            <a:r>
              <a:rPr lang="pl-PL" sz="2400" spc="-56" dirty="0">
                <a:latin typeface="+mj-lt"/>
              </a:rPr>
              <a:t> </a:t>
            </a:r>
            <a:r>
              <a:rPr lang="pl-PL" sz="2400" dirty="0">
                <a:latin typeface="+mj-lt"/>
              </a:rPr>
              <a:t>Ruszenie zaprasza:</a:t>
            </a:r>
          </a:p>
        </p:txBody>
      </p:sp>
    </p:spTree>
    <p:extLst>
      <p:ext uri="{BB962C8B-B14F-4D97-AF65-F5344CB8AC3E}">
        <p14:creationId xmlns:p14="http://schemas.microsoft.com/office/powerpoint/2010/main" val="357611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7FB0-C96A-2BC7-AF0B-D00A7CDF4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BD10EB90-C918-C60F-035D-B41201D7EAA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563241BB-CEAB-E1FD-2DCC-6199C3A512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8461" y="1937645"/>
            <a:ext cx="6327077" cy="997548"/>
          </a:xfrm>
          <a:prstGeom prst="rect">
            <a:avLst/>
          </a:prstGeom>
        </p:spPr>
        <p:txBody>
          <a:bodyPr spcFirstLastPara="1" vert="horz" wrap="square" lIns="0" tIns="10001" rIns="0" bIns="0" rtlCol="0" anchor="t" anchorCtr="0">
            <a:spAutoFit/>
          </a:bodyPr>
          <a:lstStyle/>
          <a:p>
            <a:pPr marR="4763" algn="ctr">
              <a:lnSpc>
                <a:spcPts val="3761"/>
              </a:lnSpc>
              <a:spcBef>
                <a:spcPts val="79"/>
              </a:spcBef>
              <a:tabLst>
                <a:tab pos="478155" algn="l"/>
              </a:tabLst>
            </a:pPr>
            <a:r>
              <a:rPr lang="pl-PL" sz="3300" spc="304" dirty="0"/>
              <a:t>WARSZTATY Z TWORZENIA GIER PLANSZOWYCH </a:t>
            </a:r>
            <a:endParaRPr lang="pl-PL" sz="3300" dirty="0"/>
          </a:p>
        </p:txBody>
      </p:sp>
    </p:spTree>
    <p:extLst>
      <p:ext uri="{BB962C8B-B14F-4D97-AF65-F5344CB8AC3E}">
        <p14:creationId xmlns:p14="http://schemas.microsoft.com/office/powerpoint/2010/main" val="3151064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8650" y="1136469"/>
            <a:ext cx="7886700" cy="400703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dirty="0">
                <a:latin typeface="Helvetica Neue" panose="020B0604020202020204" charset="0"/>
              </a:rPr>
              <a:t>Wstęp – 10 min</a:t>
            </a:r>
          </a:p>
          <a:p>
            <a:pPr>
              <a:lnSpc>
                <a:spcPct val="110000"/>
              </a:lnSpc>
            </a:pPr>
            <a:r>
              <a:rPr lang="pl-PL" dirty="0">
                <a:latin typeface="Helvetica Neue" panose="020B0604020202020204" charset="0"/>
              </a:rPr>
              <a:t>Po co tworzymy gry planszowe i ich rodzaje 10 - min</a:t>
            </a:r>
          </a:p>
          <a:p>
            <a:pPr>
              <a:lnSpc>
                <a:spcPct val="110000"/>
              </a:lnSpc>
            </a:pPr>
            <a:r>
              <a:rPr lang="pl-PL" dirty="0">
                <a:latin typeface="Helvetica Neue" panose="020B0604020202020204" charset="0"/>
              </a:rPr>
              <a:t>Od czeto zaczynamy myśląc o tworzeniu gier planszowych – 5 min</a:t>
            </a:r>
          </a:p>
          <a:p>
            <a:pPr>
              <a:lnSpc>
                <a:spcPct val="110000"/>
              </a:lnSpc>
            </a:pPr>
            <a:r>
              <a:rPr lang="pl-PL" dirty="0">
                <a:latin typeface="Helvetica Neue" panose="020B0604020202020204" charset="0"/>
              </a:rPr>
              <a:t>Fabuła gier planszowych - 10</a:t>
            </a:r>
          </a:p>
          <a:p>
            <a:pPr>
              <a:lnSpc>
                <a:spcPct val="110000"/>
              </a:lnSpc>
            </a:pPr>
            <a:r>
              <a:rPr lang="pl-PL" dirty="0">
                <a:latin typeface="Helvetica Neue" panose="020B0604020202020204" charset="0"/>
              </a:rPr>
              <a:t>Mechaniki gier planszowych – 35 min</a:t>
            </a:r>
            <a:br>
              <a:rPr lang="pl-PL" dirty="0">
                <a:latin typeface="Helvetica Neue" panose="020B0604020202020204" charset="0"/>
              </a:rPr>
            </a:br>
            <a:r>
              <a:rPr lang="pl-PL" dirty="0">
                <a:latin typeface="Helvetica Neue" panose="020B0604020202020204" charset="0"/>
              </a:rPr>
              <a:t>- Wpływające na losowość</a:t>
            </a:r>
            <a:br>
              <a:rPr lang="pl-PL" dirty="0">
                <a:latin typeface="Helvetica Neue" panose="020B0604020202020204" charset="0"/>
              </a:rPr>
            </a:br>
            <a:r>
              <a:rPr lang="pl-PL" dirty="0">
                <a:latin typeface="Helvetica Neue" panose="020B0604020202020204" charset="0"/>
              </a:rPr>
              <a:t>- Ruch</a:t>
            </a:r>
            <a:br>
              <a:rPr lang="pl-PL" dirty="0">
                <a:latin typeface="Helvetica Neue" panose="020B0604020202020204" charset="0"/>
              </a:rPr>
            </a:br>
            <a:r>
              <a:rPr lang="pl-PL" dirty="0">
                <a:latin typeface="Helvetica Neue" panose="020B0604020202020204" charset="0"/>
              </a:rPr>
              <a:t>- Tworzenie</a:t>
            </a:r>
            <a:br>
              <a:rPr lang="pl-PL" dirty="0">
                <a:latin typeface="Helvetica Neue" panose="020B0604020202020204" charset="0"/>
              </a:rPr>
            </a:br>
            <a:r>
              <a:rPr lang="pl-PL" dirty="0">
                <a:latin typeface="Helvetica Neue" panose="020B0604020202020204" charset="0"/>
              </a:rPr>
              <a:t>- Popularne</a:t>
            </a:r>
          </a:p>
          <a:p>
            <a:pPr>
              <a:lnSpc>
                <a:spcPct val="110000"/>
              </a:lnSpc>
            </a:pPr>
            <a:r>
              <a:rPr lang="pl-PL" dirty="0">
                <a:latin typeface="Helvetica Neue" panose="020B0604020202020204" charset="0"/>
              </a:rPr>
              <a:t>Praktyka 2 h 20 min</a:t>
            </a:r>
          </a:p>
          <a:p>
            <a:pPr>
              <a:lnSpc>
                <a:spcPct val="110000"/>
              </a:lnSpc>
            </a:pPr>
            <a:r>
              <a:rPr lang="pl-PL" dirty="0">
                <a:latin typeface="Helvetica Neue" panose="020B0604020202020204" charset="0"/>
              </a:rPr>
              <a:t>Przedstawienie rezultatów i ewaluacja – 30 min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Google Shape;152;p27">
            <a:extLst>
              <a:ext uri="{FF2B5EF4-FFF2-40B4-BE49-F238E27FC236}">
                <a16:creationId xmlns:a16="http://schemas.microsoft.com/office/drawing/2014/main" id="{51F00BAD-4A4A-81AB-13E9-27AAE423B7CD}"/>
              </a:ext>
            </a:extLst>
          </p:cNvPr>
          <p:cNvSpPr/>
          <p:nvPr/>
        </p:nvSpPr>
        <p:spPr>
          <a:xfrm>
            <a:off x="0" y="322325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6100" y="329437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50" dirty="0">
                <a:solidFill>
                  <a:schemeClr val="bg1"/>
                </a:solidFill>
                <a:latin typeface="Helvetica Neue" panose="020B0604020202020204" charset="0"/>
              </a:rPr>
              <a:t>Plan Warsztatów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2E5AE44-0F91-1E1C-6D1D-F983E0545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334" y="1789986"/>
            <a:ext cx="3470299" cy="347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8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66872" y="406689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PO CO TWORZYMY GRY? DO CZEGO SŁUŻĄ?</a:t>
            </a:r>
          </a:p>
        </p:txBody>
      </p:sp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CAB6C8FB-02E4-13F9-6EE6-73130E9BAE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535984"/>
              </p:ext>
            </p:extLst>
          </p:nvPr>
        </p:nvGraphicFramePr>
        <p:xfrm>
          <a:off x="2755900" y="1822266"/>
          <a:ext cx="2485951" cy="2781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54025" imgH="6101763" progId="CorelDraw.Graphic.16">
                  <p:embed/>
                </p:oleObj>
              </mc:Choice>
              <mc:Fallback>
                <p:oleObj name="CorelDRAW" r:id="rId3" imgW="5454025" imgH="6101763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55900" y="1822266"/>
                        <a:ext cx="2485951" cy="27814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886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6873389" y="985591"/>
            <a:ext cx="1838848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Do zabawy</a:t>
            </a:r>
            <a:endParaRPr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PO CO TWORZYMY GRY? DO CZEGO SŁUŻĄ?</a:t>
            </a: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130A5B66-C2DA-E836-F2F2-1FC5669000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369903"/>
              </p:ext>
            </p:extLst>
          </p:nvPr>
        </p:nvGraphicFramePr>
        <p:xfrm>
          <a:off x="95696" y="52405"/>
          <a:ext cx="1392862" cy="162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54025" imgH="6382845" progId="CorelDraw.Graphic.16">
                  <p:embed/>
                </p:oleObj>
              </mc:Choice>
              <mc:Fallback>
                <p:oleObj name="CorelDRAW" r:id="rId3" imgW="5454025" imgH="6382845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696" y="52405"/>
                        <a:ext cx="1392862" cy="1629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6AB1B9D8-DD00-8025-25E6-8F1F957D69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089165"/>
              </p:ext>
            </p:extLst>
          </p:nvPr>
        </p:nvGraphicFramePr>
        <p:xfrm>
          <a:off x="6331056" y="1405635"/>
          <a:ext cx="2574925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860866" imgH="6203733" progId="CorelDraw.Graphic.16">
                  <p:embed/>
                </p:oleObj>
              </mc:Choice>
              <mc:Fallback>
                <p:oleObj name="CorelDRAW" r:id="rId5" imgW="7860866" imgH="6203733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31056" y="1405635"/>
                        <a:ext cx="2574925" cy="20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iekt 10">
            <a:extLst>
              <a:ext uri="{FF2B5EF4-FFF2-40B4-BE49-F238E27FC236}">
                <a16:creationId xmlns:a16="http://schemas.microsoft.com/office/drawing/2014/main" id="{0C3DCCD2-4B43-0B72-D968-C5B3D359DE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789307"/>
              </p:ext>
            </p:extLst>
          </p:nvPr>
        </p:nvGraphicFramePr>
        <p:xfrm>
          <a:off x="2077353" y="2480774"/>
          <a:ext cx="2228307" cy="2296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7317773" imgH="7543523" progId="CorelDraw.Graphic.16">
                  <p:embed/>
                </p:oleObj>
              </mc:Choice>
              <mc:Fallback>
                <p:oleObj name="CorelDRAW" r:id="rId7" imgW="7317773" imgH="7543523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77353" y="2480774"/>
                        <a:ext cx="2228307" cy="22964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Google Shape;168;p29">
            <a:extLst>
              <a:ext uri="{FF2B5EF4-FFF2-40B4-BE49-F238E27FC236}">
                <a16:creationId xmlns:a16="http://schemas.microsoft.com/office/drawing/2014/main" id="{E031B64F-219C-1D55-6FD7-7AB8F3F0C081}"/>
              </a:ext>
            </a:extLst>
          </p:cNvPr>
          <p:cNvSpPr txBox="1">
            <a:spLocks/>
          </p:cNvSpPr>
          <p:nvPr/>
        </p:nvSpPr>
        <p:spPr>
          <a:xfrm>
            <a:off x="1817653" y="2027007"/>
            <a:ext cx="3078923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Wyzwanie intelektualne</a:t>
            </a:r>
          </a:p>
        </p:txBody>
      </p:sp>
    </p:spTree>
    <p:extLst>
      <p:ext uri="{BB962C8B-B14F-4D97-AF65-F5344CB8AC3E}">
        <p14:creationId xmlns:p14="http://schemas.microsoft.com/office/powerpoint/2010/main" val="2186812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5507670" y="676259"/>
            <a:ext cx="3530009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Przedstawienie procesu</a:t>
            </a:r>
            <a:endParaRPr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PO CO TWORZYMY GRY? DO CZEGO SŁUŻĄ?</a:t>
            </a: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130A5B66-C2DA-E836-F2F2-1FC5669000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696" y="52405"/>
          <a:ext cx="1392862" cy="162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54025" imgH="6382845" progId="CorelDraw.Graphic.16">
                  <p:embed/>
                </p:oleObj>
              </mc:Choice>
              <mc:Fallback>
                <p:oleObj name="CorelDRAW" r:id="rId3" imgW="5454025" imgH="6382845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130A5B66-C2DA-E836-F2F2-1FC5669000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696" y="52405"/>
                        <a:ext cx="1392862" cy="1629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C32D929E-25B3-A499-6830-1EE964F058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077213"/>
              </p:ext>
            </p:extLst>
          </p:nvPr>
        </p:nvGraphicFramePr>
        <p:xfrm>
          <a:off x="5907975" y="1084427"/>
          <a:ext cx="2236565" cy="221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5718245" imgH="5655315" progId="CorelDraw.Graphic.16">
                  <p:embed/>
                </p:oleObj>
              </mc:Choice>
              <mc:Fallback>
                <p:oleObj name="CorelDRAW" r:id="rId5" imgW="5718245" imgH="5655315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07975" y="1084427"/>
                        <a:ext cx="2236565" cy="2211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A210C1CE-5FE4-C32D-8D69-F31AD4CCFA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270549"/>
              </p:ext>
            </p:extLst>
          </p:nvPr>
        </p:nvGraphicFramePr>
        <p:xfrm>
          <a:off x="2090229" y="2724024"/>
          <a:ext cx="1382749" cy="2194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2978798" imgH="4725619" progId="CorelDraw.Graphic.16">
                  <p:embed/>
                </p:oleObj>
              </mc:Choice>
              <mc:Fallback>
                <p:oleObj name="CorelDRAW" r:id="rId7" imgW="2978798" imgH="4725619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90229" y="2724024"/>
                        <a:ext cx="1382749" cy="2194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Google Shape;168;p29">
            <a:extLst>
              <a:ext uri="{FF2B5EF4-FFF2-40B4-BE49-F238E27FC236}">
                <a16:creationId xmlns:a16="http://schemas.microsoft.com/office/drawing/2014/main" id="{1C2C8ED6-01AF-97C3-967B-19731D84DA3E}"/>
              </a:ext>
            </a:extLst>
          </p:cNvPr>
          <p:cNvSpPr txBox="1">
            <a:spLocks/>
          </p:cNvSpPr>
          <p:nvPr/>
        </p:nvSpPr>
        <p:spPr>
          <a:xfrm>
            <a:off x="1853609" y="2348583"/>
            <a:ext cx="3817415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Jako narzędzie edukacyjne</a:t>
            </a:r>
          </a:p>
        </p:txBody>
      </p:sp>
    </p:spTree>
    <p:extLst>
      <p:ext uri="{BB962C8B-B14F-4D97-AF65-F5344CB8AC3E}">
        <p14:creationId xmlns:p14="http://schemas.microsoft.com/office/powerpoint/2010/main" val="2251628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6876827" y="809859"/>
            <a:ext cx="1479848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Reklama</a:t>
            </a:r>
            <a:endParaRPr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PO CO TWORZYMY GRY? DO CZEGO SŁUŻĄ?</a:t>
            </a: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130A5B66-C2DA-E836-F2F2-1FC5669000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696" y="52405"/>
          <a:ext cx="1392862" cy="162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54025" imgH="6382845" progId="CorelDraw.Graphic.16">
                  <p:embed/>
                </p:oleObj>
              </mc:Choice>
              <mc:Fallback>
                <p:oleObj name="CorelDRAW" r:id="rId3" imgW="5454025" imgH="6382845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130A5B66-C2DA-E836-F2F2-1FC5669000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696" y="52405"/>
                        <a:ext cx="1392862" cy="1629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A80625D3-1DFF-B31A-97ED-3708F1B527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700641"/>
              </p:ext>
            </p:extLst>
          </p:nvPr>
        </p:nvGraphicFramePr>
        <p:xfrm>
          <a:off x="6770504" y="1682080"/>
          <a:ext cx="1586171" cy="2276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4569001" imgH="6555749" progId="CorelDraw.Graphic.16">
                  <p:embed/>
                </p:oleObj>
              </mc:Choice>
              <mc:Fallback>
                <p:oleObj name="CorelDRAW" r:id="rId5" imgW="4569001" imgH="6555749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70504" y="1682080"/>
                        <a:ext cx="1586171" cy="2276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B4267D21-758C-EA02-998B-CD1BFE404FA5}"/>
              </a:ext>
            </a:extLst>
          </p:cNvPr>
          <p:cNvSpPr txBox="1">
            <a:spLocks/>
          </p:cNvSpPr>
          <p:nvPr/>
        </p:nvSpPr>
        <p:spPr>
          <a:xfrm>
            <a:off x="2373497" y="2820140"/>
            <a:ext cx="2849525" cy="74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A my co tutaj robimy?</a:t>
            </a:r>
          </a:p>
        </p:txBody>
      </p:sp>
    </p:spTree>
    <p:extLst>
      <p:ext uri="{BB962C8B-B14F-4D97-AF65-F5344CB8AC3E}">
        <p14:creationId xmlns:p14="http://schemas.microsoft.com/office/powerpoint/2010/main" val="1400329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66872" y="300362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RODZAJE GIER PLANSZOWYCH I MODELE  </a:t>
            </a:r>
            <a:br>
              <a:rPr lang="pl-PL" sz="24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24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  ICH TWORZENIA</a:t>
            </a:r>
            <a:endParaRPr lang="pl-PL" sz="2400" b="1" dirty="0">
              <a:solidFill>
                <a:schemeClr val="bg1"/>
              </a:solidFill>
              <a:latin typeface="Helvetica Neue" panose="020B0604020202020204" charset="0"/>
            </a:endParaRPr>
          </a:p>
        </p:txBody>
      </p:sp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4A04A268-669E-54EE-8698-6D4C0B54FC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7552827"/>
              </p:ext>
            </p:extLst>
          </p:nvPr>
        </p:nvGraphicFramePr>
        <p:xfrm>
          <a:off x="3068595" y="1791308"/>
          <a:ext cx="3006809" cy="3182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00293" imgH="5715166" progId="CorelDraw.Graphic.16">
                  <p:embed/>
                </p:oleObj>
              </mc:Choice>
              <mc:Fallback>
                <p:oleObj name="CorelDRAW" r:id="rId3" imgW="5400293" imgH="5715166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68595" y="1791308"/>
                        <a:ext cx="3006809" cy="31820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0178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RODZAJE GIER PLANSZOWYCH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I MODELE  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  ICH TWORZENIA</a:t>
            </a:r>
            <a:endParaRPr lang="pl-PL" sz="1200" b="1" dirty="0">
              <a:solidFill>
                <a:schemeClr val="bg1"/>
              </a:solidFill>
              <a:latin typeface="Helvetica Neue" panose="020B0604020202020204" charset="0"/>
            </a:endParaRPr>
          </a:p>
        </p:txBody>
      </p:sp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10D363B7-4E7D-B6BA-754A-550D8B387E10}"/>
              </a:ext>
            </a:extLst>
          </p:cNvPr>
          <p:cNvSpPr txBox="1">
            <a:spLocks/>
          </p:cNvSpPr>
          <p:nvPr/>
        </p:nvSpPr>
        <p:spPr>
          <a:xfrm>
            <a:off x="6585726" y="640213"/>
            <a:ext cx="1675772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Bottom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up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450AC9F-096E-D7A3-E762-A7751AD0B8BF}"/>
              </a:ext>
            </a:extLst>
          </p:cNvPr>
          <p:cNvSpPr txBox="1"/>
          <p:nvPr/>
        </p:nvSpPr>
        <p:spPr>
          <a:xfrm>
            <a:off x="2079404" y="597102"/>
            <a:ext cx="23770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Top down</a:t>
            </a:r>
            <a:endParaRPr lang="pl-PL" sz="2400" dirty="0"/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B7563DC7-AC4B-7784-2504-C5492F50B2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38617"/>
              </p:ext>
            </p:extLst>
          </p:nvPr>
        </p:nvGraphicFramePr>
        <p:xfrm>
          <a:off x="78046" y="0"/>
          <a:ext cx="1516838" cy="1605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97185" imgH="5712063" progId="CorelDraw.Graphic.16">
                  <p:embed/>
                </p:oleObj>
              </mc:Choice>
              <mc:Fallback>
                <p:oleObj name="CorelDRAW" r:id="rId3" imgW="5397185" imgH="5712063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046" y="0"/>
                        <a:ext cx="1516838" cy="1605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3EBC947D-9BEB-58DD-48C1-B643DB4C77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572366"/>
              </p:ext>
            </p:extLst>
          </p:nvPr>
        </p:nvGraphicFramePr>
        <p:xfrm>
          <a:off x="3555282" y="557771"/>
          <a:ext cx="708376" cy="551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847100" imgH="6110630" progId="CorelDraw.Graphic.16">
                  <p:embed/>
                </p:oleObj>
              </mc:Choice>
              <mc:Fallback>
                <p:oleObj name="CorelDRAW" r:id="rId5" imgW="7847100" imgH="6110630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55282" y="557771"/>
                        <a:ext cx="708376" cy="5515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iekt 10">
            <a:extLst>
              <a:ext uri="{FF2B5EF4-FFF2-40B4-BE49-F238E27FC236}">
                <a16:creationId xmlns:a16="http://schemas.microsoft.com/office/drawing/2014/main" id="{E5C46F6E-3219-F79D-D048-8B5B2A4904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703048"/>
              </p:ext>
            </p:extLst>
          </p:nvPr>
        </p:nvGraphicFramePr>
        <p:xfrm>
          <a:off x="8035768" y="546801"/>
          <a:ext cx="600315" cy="574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7093075" imgH="6782742" progId="CorelDraw.Graphic.16">
                  <p:embed/>
                </p:oleObj>
              </mc:Choice>
              <mc:Fallback>
                <p:oleObj name="CorelDRAW" r:id="rId7" imgW="7093075" imgH="6782742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35768" y="546801"/>
                        <a:ext cx="600315" cy="574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iekt 11">
            <a:extLst>
              <a:ext uri="{FF2B5EF4-FFF2-40B4-BE49-F238E27FC236}">
                <a16:creationId xmlns:a16="http://schemas.microsoft.com/office/drawing/2014/main" id="{EA077464-AB12-0D0F-6DF8-468A4AE50D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654711"/>
              </p:ext>
            </p:extLst>
          </p:nvPr>
        </p:nvGraphicFramePr>
        <p:xfrm>
          <a:off x="2796362" y="2223389"/>
          <a:ext cx="548315" cy="100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1371722" imgH="2511552" progId="CorelDraw.Graphic.16">
                  <p:embed/>
                </p:oleObj>
              </mc:Choice>
              <mc:Fallback>
                <p:oleObj name="CorelDRAW" r:id="rId9" imgW="1371722" imgH="2511552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96362" y="2223389"/>
                        <a:ext cx="548315" cy="1003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iekt 12">
            <a:extLst>
              <a:ext uri="{FF2B5EF4-FFF2-40B4-BE49-F238E27FC236}">
                <a16:creationId xmlns:a16="http://schemas.microsoft.com/office/drawing/2014/main" id="{7AC29B68-D683-AC75-7665-A428CBFE94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693720"/>
              </p:ext>
            </p:extLst>
          </p:nvPr>
        </p:nvGraphicFramePr>
        <p:xfrm>
          <a:off x="7331870" y="2112267"/>
          <a:ext cx="548315" cy="956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1371722" imgH="2392735" progId="CorelDraw.Graphic.16">
                  <p:embed/>
                </p:oleObj>
              </mc:Choice>
              <mc:Fallback>
                <p:oleObj name="CorelDRAW" r:id="rId11" imgW="1371722" imgH="2392735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31870" y="2112267"/>
                        <a:ext cx="548315" cy="956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0D17200D-EFBD-0029-C41D-58DB0FB6D830}"/>
              </a:ext>
            </a:extLst>
          </p:cNvPr>
          <p:cNvSpPr txBox="1"/>
          <p:nvPr/>
        </p:nvSpPr>
        <p:spPr>
          <a:xfrm>
            <a:off x="2077376" y="1646339"/>
            <a:ext cx="2000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Fabuła, klimat</a:t>
            </a:r>
            <a:endParaRPr lang="pl-PL" sz="2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BEFB954-DD44-29A6-887C-118BCDB3ED43}"/>
              </a:ext>
            </a:extLst>
          </p:cNvPr>
          <p:cNvSpPr txBox="1"/>
          <p:nvPr/>
        </p:nvSpPr>
        <p:spPr>
          <a:xfrm>
            <a:off x="2262712" y="3280048"/>
            <a:ext cx="2000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Mechanika</a:t>
            </a:r>
            <a:endParaRPr lang="pl-PL" sz="24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FD66E1C-562C-B713-57DD-165F15929BAA}"/>
              </a:ext>
            </a:extLst>
          </p:cNvPr>
          <p:cNvSpPr txBox="1"/>
          <p:nvPr/>
        </p:nvSpPr>
        <p:spPr>
          <a:xfrm>
            <a:off x="6881288" y="3227364"/>
            <a:ext cx="2000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Mechanika</a:t>
            </a:r>
            <a:endParaRPr lang="pl-PL" sz="24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0AFDA16-3BA4-ABA0-0CF5-2F0A4C8E7F0D}"/>
              </a:ext>
            </a:extLst>
          </p:cNvPr>
          <p:cNvSpPr txBox="1"/>
          <p:nvPr/>
        </p:nvSpPr>
        <p:spPr>
          <a:xfrm>
            <a:off x="6666315" y="1568397"/>
            <a:ext cx="2000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Fabuła, klimat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759937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RODZAJE GIER PLANSZOWYCH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I MODELE  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  ICH TWORZENIA</a:t>
            </a:r>
            <a:endParaRPr lang="pl-PL" sz="1200" b="1" dirty="0">
              <a:solidFill>
                <a:schemeClr val="bg1"/>
              </a:solidFill>
              <a:latin typeface="Helvetica Neue" panose="020B060402020202020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450AC9F-096E-D7A3-E762-A7751AD0B8BF}"/>
              </a:ext>
            </a:extLst>
          </p:cNvPr>
          <p:cNvSpPr txBox="1"/>
          <p:nvPr/>
        </p:nvSpPr>
        <p:spPr>
          <a:xfrm>
            <a:off x="2076005" y="340961"/>
            <a:ext cx="168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Eurogry</a:t>
            </a:r>
            <a:endParaRPr lang="pl-PL" sz="2400" dirty="0"/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B7563DC7-AC4B-7784-2504-C5492F50B2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046" y="0"/>
          <a:ext cx="1516838" cy="1605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97185" imgH="5712063" progId="CorelDraw.Graphic.16">
                  <p:embed/>
                </p:oleObj>
              </mc:Choice>
              <mc:Fallback>
                <p:oleObj name="CorelDRAW" r:id="rId3" imgW="5397185" imgH="5712063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B7563DC7-AC4B-7784-2504-C5492F50B2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046" y="0"/>
                        <a:ext cx="1516838" cy="1605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058B4DE1-D482-268A-EACB-C0AD843A54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407307"/>
              </p:ext>
            </p:extLst>
          </p:nvPr>
        </p:nvGraphicFramePr>
        <p:xfrm>
          <a:off x="2076005" y="916198"/>
          <a:ext cx="2825605" cy="2702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093075" imgH="6782742" progId="CorelDraw.Graphic.16">
                  <p:embed/>
                </p:oleObj>
              </mc:Choice>
              <mc:Fallback>
                <p:oleObj name="CorelDRAW" r:id="rId5" imgW="7093075" imgH="6782742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76005" y="916198"/>
                        <a:ext cx="2825605" cy="2702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ECFE0725-DF3A-8524-DC85-D87588C0F215}"/>
              </a:ext>
            </a:extLst>
          </p:cNvPr>
          <p:cNvSpPr txBox="1"/>
          <p:nvPr/>
        </p:nvSpPr>
        <p:spPr>
          <a:xfrm>
            <a:off x="4944141" y="925033"/>
            <a:ext cx="4121814" cy="369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Względnie proste zasady.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Relatywnie krótki czas gry.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Dość wysoki poziomem abstrakcji.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- Ograniczona interakcja między </a:t>
            </a:r>
            <a:b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  graczami.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- Raczej mały element losowy.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- Optymalizacja ruchów.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- Często punkty zwycięstwa i</a:t>
            </a:r>
            <a:b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  uczestnictwo w rozgrywce do końca.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ECB3D24-9B4F-4BC2-ADE6-F57F5F75BA44}"/>
              </a:ext>
            </a:extLst>
          </p:cNvPr>
          <p:cNvSpPr txBox="1"/>
          <p:nvPr/>
        </p:nvSpPr>
        <p:spPr>
          <a:xfrm>
            <a:off x="2076005" y="4651635"/>
            <a:ext cx="380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Carcassonne</a:t>
            </a:r>
          </a:p>
        </p:txBody>
      </p:sp>
    </p:spTree>
    <p:extLst>
      <p:ext uri="{BB962C8B-B14F-4D97-AF65-F5344CB8AC3E}">
        <p14:creationId xmlns:p14="http://schemas.microsoft.com/office/powerpoint/2010/main" val="4003300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RODZAJE GIER PLANSZOWYCH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I MODELE  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  ICH TWORZENIA</a:t>
            </a:r>
            <a:endParaRPr lang="pl-PL" sz="1200" b="1" dirty="0">
              <a:solidFill>
                <a:schemeClr val="bg1"/>
              </a:solidFill>
              <a:latin typeface="Helvetica Neue" panose="020B0604020202020204" charset="0"/>
            </a:endParaRPr>
          </a:p>
        </p:txBody>
      </p:sp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10D363B7-4E7D-B6BA-754A-550D8B387E10}"/>
              </a:ext>
            </a:extLst>
          </p:cNvPr>
          <p:cNvSpPr txBox="1">
            <a:spLocks/>
          </p:cNvSpPr>
          <p:nvPr/>
        </p:nvSpPr>
        <p:spPr>
          <a:xfrm>
            <a:off x="6490034" y="1380676"/>
            <a:ext cx="1537548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Ameritrash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B7563DC7-AC4B-7784-2504-C5492F50B2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046" y="0"/>
          <a:ext cx="1516838" cy="1605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97185" imgH="5712063" progId="CorelDraw.Graphic.16">
                  <p:embed/>
                </p:oleObj>
              </mc:Choice>
              <mc:Fallback>
                <p:oleObj name="CorelDRAW" r:id="rId3" imgW="5397185" imgH="5712063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B7563DC7-AC4B-7784-2504-C5492F50B2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046" y="0"/>
                        <a:ext cx="1516838" cy="1605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3EBC947D-9BEB-58DD-48C1-B643DB4C77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51654" y="1885420"/>
          <a:ext cx="3173376" cy="2470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847100" imgH="6110630" progId="CorelDraw.Graphic.16">
                  <p:embed/>
                </p:oleObj>
              </mc:Choice>
              <mc:Fallback>
                <p:oleObj name="CorelDRAW" r:id="rId5" imgW="7847100" imgH="6110630" progId="CorelDraw.Graphic.16">
                  <p:embed/>
                  <p:pic>
                    <p:nvPicPr>
                      <p:cNvPr id="10" name="Obiekt 9">
                        <a:extLst>
                          <a:ext uri="{FF2B5EF4-FFF2-40B4-BE49-F238E27FC236}">
                            <a16:creationId xmlns:a16="http://schemas.microsoft.com/office/drawing/2014/main" id="{3EBC947D-9BEB-58DD-48C1-B643DB4C7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51654" y="1885420"/>
                        <a:ext cx="3173376" cy="2470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ECB3429-71A3-BB9A-4E93-340DAE2EDB91}"/>
              </a:ext>
            </a:extLst>
          </p:cNvPr>
          <p:cNvSpPr txBox="1"/>
          <p:nvPr/>
        </p:nvSpPr>
        <p:spPr>
          <a:xfrm>
            <a:off x="1726602" y="797442"/>
            <a:ext cx="4225052" cy="359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Szeroka gama mechanik I złożone</a:t>
            </a:r>
            <a:b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 zasady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Długi czas rozgrywki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Osadzeniem w fabule, budujące  </a:t>
            </a:r>
            <a:b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 wrażenie realizmu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Bezpośrednia rywalizacja między graczami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Wysoka losowość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- Eliminowanie graczy przed końcem gry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A730308-92E7-E0B1-3D53-74FE459256EF}"/>
              </a:ext>
            </a:extLst>
          </p:cNvPr>
          <p:cNvSpPr txBox="1"/>
          <p:nvPr/>
        </p:nvSpPr>
        <p:spPr>
          <a:xfrm>
            <a:off x="2076005" y="4651635"/>
            <a:ext cx="380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Twilight</a:t>
            </a:r>
            <a:r>
              <a:rPr lang="pl-PL" dirty="0"/>
              <a:t> Imperium </a:t>
            </a:r>
          </a:p>
        </p:txBody>
      </p:sp>
    </p:spTree>
    <p:extLst>
      <p:ext uri="{BB962C8B-B14F-4D97-AF65-F5344CB8AC3E}">
        <p14:creationId xmlns:p14="http://schemas.microsoft.com/office/powerpoint/2010/main" val="3806612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RODZAJE GIER PLANSZOWYCH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I MODELE  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  ICH TWORZENIA</a:t>
            </a:r>
            <a:endParaRPr lang="pl-PL" sz="1200" b="1" dirty="0">
              <a:solidFill>
                <a:schemeClr val="bg1"/>
              </a:solidFill>
              <a:latin typeface="Helvetica Neue" panose="020B0604020202020204" charset="0"/>
            </a:endParaRPr>
          </a:p>
        </p:txBody>
      </p:sp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10D363B7-4E7D-B6BA-754A-550D8B387E10}"/>
              </a:ext>
            </a:extLst>
          </p:cNvPr>
          <p:cNvSpPr txBox="1">
            <a:spLocks/>
          </p:cNvSpPr>
          <p:nvPr/>
        </p:nvSpPr>
        <p:spPr>
          <a:xfrm>
            <a:off x="2590488" y="698232"/>
            <a:ext cx="5504916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Większość gier to jednak coś po środku</a:t>
            </a:r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B7563DC7-AC4B-7784-2504-C5492F50B2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046" y="0"/>
          <a:ext cx="1516838" cy="1605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97185" imgH="5712063" progId="CorelDraw.Graphic.16">
                  <p:embed/>
                </p:oleObj>
              </mc:Choice>
              <mc:Fallback>
                <p:oleObj name="CorelDRAW" r:id="rId3" imgW="5397185" imgH="5712063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B7563DC7-AC4B-7784-2504-C5492F50B2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046" y="0"/>
                        <a:ext cx="1516838" cy="1605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3EBC947D-9BEB-58DD-48C1-B643DB4C77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781731"/>
              </p:ext>
            </p:extLst>
          </p:nvPr>
        </p:nvGraphicFramePr>
        <p:xfrm>
          <a:off x="6897952" y="2641253"/>
          <a:ext cx="2075928" cy="1616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847100" imgH="6110630" progId="CorelDraw.Graphic.16">
                  <p:embed/>
                </p:oleObj>
              </mc:Choice>
              <mc:Fallback>
                <p:oleObj name="CorelDRAW" r:id="rId5" imgW="7847100" imgH="6110630" progId="CorelDraw.Graphic.16">
                  <p:embed/>
                  <p:pic>
                    <p:nvPicPr>
                      <p:cNvPr id="10" name="Obiekt 9">
                        <a:extLst>
                          <a:ext uri="{FF2B5EF4-FFF2-40B4-BE49-F238E27FC236}">
                            <a16:creationId xmlns:a16="http://schemas.microsoft.com/office/drawing/2014/main" id="{3EBC947D-9BEB-58DD-48C1-B643DB4C7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97952" y="2641253"/>
                        <a:ext cx="2075928" cy="1616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E96B73CF-E74E-3231-0DC8-6015B181EC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584945"/>
              </p:ext>
            </p:extLst>
          </p:nvPr>
        </p:nvGraphicFramePr>
        <p:xfrm>
          <a:off x="1842089" y="2501048"/>
          <a:ext cx="1836776" cy="1756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7093075" imgH="6782742" progId="CorelDraw.Graphic.16">
                  <p:embed/>
                </p:oleObj>
              </mc:Choice>
              <mc:Fallback>
                <p:oleObj name="CorelDRAW" r:id="rId7" imgW="7093075" imgH="6782742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058B4DE1-D482-268A-EACB-C0AD843A54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42089" y="2501048"/>
                        <a:ext cx="1836776" cy="1756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687038F7-0378-12E2-FCF5-4508718FED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610926"/>
              </p:ext>
            </p:extLst>
          </p:nvPr>
        </p:nvGraphicFramePr>
        <p:xfrm>
          <a:off x="2847603" y="3437193"/>
          <a:ext cx="4302504" cy="304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10839665" imgH="768761" progId="CorelDraw.Graphic.16">
                  <p:embed/>
                </p:oleObj>
              </mc:Choice>
              <mc:Fallback>
                <p:oleObj name="CorelDRAW" r:id="rId9" imgW="10839665" imgH="768761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47603" y="3437193"/>
                        <a:ext cx="4302504" cy="304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4973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RODZAJE GIER PLANSZOWYCH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I MODELE  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  ICH TWORZENIA</a:t>
            </a:r>
            <a:endParaRPr lang="pl-PL" sz="1200" b="1" dirty="0">
              <a:solidFill>
                <a:schemeClr val="bg1"/>
              </a:solidFill>
              <a:latin typeface="Helvetica Neue" panose="020B0604020202020204" charset="0"/>
            </a:endParaRPr>
          </a:p>
        </p:txBody>
      </p:sp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10D363B7-4E7D-B6BA-754A-550D8B387E10}"/>
              </a:ext>
            </a:extLst>
          </p:cNvPr>
          <p:cNvSpPr txBox="1">
            <a:spLocks/>
          </p:cNvSpPr>
          <p:nvPr/>
        </p:nvSpPr>
        <p:spPr>
          <a:xfrm>
            <a:off x="6380640" y="1192956"/>
            <a:ext cx="2069176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Gry logiczne</a:t>
            </a:r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B7563DC7-AC4B-7784-2504-C5492F50B2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046" y="0"/>
          <a:ext cx="1516838" cy="1605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97185" imgH="5712063" progId="CorelDraw.Graphic.16">
                  <p:embed/>
                </p:oleObj>
              </mc:Choice>
              <mc:Fallback>
                <p:oleObj name="CorelDRAW" r:id="rId3" imgW="5397185" imgH="5712063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B7563DC7-AC4B-7784-2504-C5492F50B2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046" y="0"/>
                        <a:ext cx="1516838" cy="1605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4F83370C-1D93-4F9F-74A7-286DEB300D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8983795"/>
              </p:ext>
            </p:extLst>
          </p:nvPr>
        </p:nvGraphicFramePr>
        <p:xfrm>
          <a:off x="5633155" y="1904889"/>
          <a:ext cx="2723520" cy="2806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317773" imgH="7543523" progId="CorelDraw.Graphic.16">
                  <p:embed/>
                </p:oleObj>
              </mc:Choice>
              <mc:Fallback>
                <p:oleObj name="CorelDRAW" r:id="rId5" imgW="7317773" imgH="7543523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33155" y="1904889"/>
                        <a:ext cx="2723520" cy="2806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1855035B-B2CB-707D-747C-783C6C3F7A62}"/>
              </a:ext>
            </a:extLst>
          </p:cNvPr>
          <p:cNvSpPr txBox="1"/>
          <p:nvPr/>
        </p:nvSpPr>
        <p:spPr>
          <a:xfrm>
            <a:off x="1726602" y="797442"/>
            <a:ext cx="4225052" cy="77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Losowość  ograniczona do minimum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Skąpa fabuła lub jej całkowity brak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5428D55-285B-EAFA-3940-DEECE148479A}"/>
              </a:ext>
            </a:extLst>
          </p:cNvPr>
          <p:cNvSpPr txBox="1"/>
          <p:nvPr/>
        </p:nvSpPr>
        <p:spPr>
          <a:xfrm>
            <a:off x="1745290" y="4481908"/>
            <a:ext cx="16840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Abalone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9362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RODZAJE GIER PLANSZOWYCH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I MODELE  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  ICH TWORZENIA</a:t>
            </a:r>
            <a:endParaRPr lang="pl-PL" sz="1200" b="1" dirty="0">
              <a:solidFill>
                <a:schemeClr val="bg1"/>
              </a:solidFill>
              <a:latin typeface="Helvetica Neue" panose="020B0604020202020204" charset="0"/>
            </a:endParaRPr>
          </a:p>
        </p:txBody>
      </p:sp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10D363B7-4E7D-B6BA-754A-550D8B387E10}"/>
              </a:ext>
            </a:extLst>
          </p:cNvPr>
          <p:cNvSpPr txBox="1">
            <a:spLocks/>
          </p:cNvSpPr>
          <p:nvPr/>
        </p:nvSpPr>
        <p:spPr>
          <a:xfrm>
            <a:off x="6020712" y="1380676"/>
            <a:ext cx="2196767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Gry wojenne</a:t>
            </a:r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B7563DC7-AC4B-7784-2504-C5492F50B2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046" y="0"/>
          <a:ext cx="1516838" cy="1605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97185" imgH="5712063" progId="CorelDraw.Graphic.16">
                  <p:embed/>
                </p:oleObj>
              </mc:Choice>
              <mc:Fallback>
                <p:oleObj name="CorelDRAW" r:id="rId3" imgW="5397185" imgH="5712063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B7563DC7-AC4B-7784-2504-C5492F50B2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046" y="0"/>
                        <a:ext cx="1516838" cy="1605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6FA0722E-8058-327C-AA57-5974A3E5D9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19740"/>
              </p:ext>
            </p:extLst>
          </p:nvPr>
        </p:nvGraphicFramePr>
        <p:xfrm>
          <a:off x="4710631" y="1864889"/>
          <a:ext cx="3901226" cy="2803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8106435" imgH="5826003" progId="CorelDraw.Graphic.16">
                  <p:embed/>
                </p:oleObj>
              </mc:Choice>
              <mc:Fallback>
                <p:oleObj name="CorelDRAW" r:id="rId5" imgW="8106435" imgH="5826003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10631" y="1864889"/>
                        <a:ext cx="3901226" cy="2803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B451C1A9-F517-BF74-A045-C99F3E55ED82}"/>
              </a:ext>
            </a:extLst>
          </p:cNvPr>
          <p:cNvSpPr txBox="1"/>
          <p:nvPr/>
        </p:nvSpPr>
        <p:spPr>
          <a:xfrm>
            <a:off x="1726602" y="797442"/>
            <a:ext cx="4225052" cy="1073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kern="1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Historyczne bitwy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Wierne odzwierciedlenie je</a:t>
            </a:r>
            <a:r>
              <a:rPr lang="pl-PL" sz="1800" kern="1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dnostek i ustawienia</a:t>
            </a:r>
            <a:endParaRPr lang="pl-PL" sz="1800" kern="100" dirty="0">
              <a:effectLst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9F3979-6A12-2295-DA39-760616F0D1A5}"/>
              </a:ext>
            </a:extLst>
          </p:cNvPr>
          <p:cNvSpPr txBox="1"/>
          <p:nvPr/>
        </p:nvSpPr>
        <p:spPr>
          <a:xfrm>
            <a:off x="1913860" y="4444409"/>
            <a:ext cx="1967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Grunwald 1410</a:t>
            </a:r>
          </a:p>
        </p:txBody>
      </p:sp>
    </p:spTree>
    <p:extLst>
      <p:ext uri="{BB962C8B-B14F-4D97-AF65-F5344CB8AC3E}">
        <p14:creationId xmlns:p14="http://schemas.microsoft.com/office/powerpoint/2010/main" val="4114312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RODZAJE GIER PLANSZOWYCH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I MODELE  </a:t>
            </a:r>
            <a:b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</a:br>
            <a:r>
              <a:rPr lang="pl-PL" sz="1200" u="none" strike="noStrike" dirty="0">
                <a:solidFill>
                  <a:schemeClr val="bg1"/>
                </a:solidFill>
                <a:effectLst/>
                <a:latin typeface="Helvetica Neue" panose="020B0604020202020204" charset="0"/>
                <a:ea typeface="Montserrat" panose="00000500000000000000" pitchFamily="2" charset="-18"/>
                <a:cs typeface="Montserrat" panose="00000500000000000000" pitchFamily="2" charset="-18"/>
              </a:rPr>
              <a:t>   ICH TWORZENIA</a:t>
            </a:r>
            <a:endParaRPr lang="pl-PL" sz="1200" b="1" dirty="0">
              <a:solidFill>
                <a:schemeClr val="bg1"/>
              </a:solidFill>
              <a:latin typeface="Helvetica Neue" panose="020B060402020202020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450AC9F-096E-D7A3-E762-A7751AD0B8BF}"/>
              </a:ext>
            </a:extLst>
          </p:cNvPr>
          <p:cNvSpPr txBox="1"/>
          <p:nvPr/>
        </p:nvSpPr>
        <p:spPr>
          <a:xfrm>
            <a:off x="5936730" y="909711"/>
            <a:ext cx="23770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Gry imprezowe</a:t>
            </a:r>
            <a:endParaRPr lang="pl-PL" sz="2400" dirty="0"/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B7563DC7-AC4B-7784-2504-C5492F50B2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046" y="0"/>
          <a:ext cx="1516838" cy="1605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97185" imgH="5712063" progId="CorelDraw.Graphic.16">
                  <p:embed/>
                </p:oleObj>
              </mc:Choice>
              <mc:Fallback>
                <p:oleObj name="CorelDRAW" r:id="rId3" imgW="5397185" imgH="5712063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B7563DC7-AC4B-7784-2504-C5492F50B2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046" y="0"/>
                        <a:ext cx="1516838" cy="1605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0AB56838-D994-DD03-D3C0-D4B33B59A2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525930"/>
              </p:ext>
            </p:extLst>
          </p:nvPr>
        </p:nvGraphicFramePr>
        <p:xfrm>
          <a:off x="5380074" y="1731174"/>
          <a:ext cx="3685880" cy="2305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9917338" imgH="6203733" progId="CorelDraw.Graphic.16">
                  <p:embed/>
                </p:oleObj>
              </mc:Choice>
              <mc:Fallback>
                <p:oleObj name="CorelDRAW" r:id="rId5" imgW="9917338" imgH="6203733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80074" y="1731174"/>
                        <a:ext cx="3685880" cy="23055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0A526623-8433-B1F5-C78D-F9EA750FE6F9}"/>
              </a:ext>
            </a:extLst>
          </p:cNvPr>
          <p:cNvSpPr txBox="1"/>
          <p:nvPr/>
        </p:nvSpPr>
        <p:spPr>
          <a:xfrm>
            <a:off x="1726602" y="797442"/>
            <a:ext cx="4225052" cy="1574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kern="1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Ekstremalnie łatwe zasady.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kern="1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Nastawione na zabawę.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Często aktywność ruchowa.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kern="1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Możliwość gry wielu graczy.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091433A-5944-AB5A-12D3-CAD6484C951E}"/>
              </a:ext>
            </a:extLst>
          </p:cNvPr>
          <p:cNvSpPr txBox="1"/>
          <p:nvPr/>
        </p:nvSpPr>
        <p:spPr>
          <a:xfrm>
            <a:off x="1913860" y="4444409"/>
            <a:ext cx="1967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Uga Buga</a:t>
            </a:r>
          </a:p>
        </p:txBody>
      </p:sp>
    </p:spTree>
    <p:extLst>
      <p:ext uri="{BB962C8B-B14F-4D97-AF65-F5344CB8AC3E}">
        <p14:creationId xmlns:p14="http://schemas.microsoft.com/office/powerpoint/2010/main" val="296081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292441" y="393223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KLUCZOWE INFORMACJE NA TEMAT ROZGRYWKI</a:t>
            </a: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38F0B4E8-22CB-D6CD-0790-3852B0E092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81423" y="1609799"/>
          <a:ext cx="3252285" cy="3233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696930" imgH="5664182" progId="CorelDraw.Graphic.16">
                  <p:embed/>
                </p:oleObj>
              </mc:Choice>
              <mc:Fallback>
                <p:oleObj name="CorelDRAW" r:id="rId3" imgW="5696930" imgH="5664182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38F0B4E8-22CB-D6CD-0790-3852B0E092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81423" y="1609799"/>
                        <a:ext cx="3252285" cy="32333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1042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KLUCZOWE INFORMACJE NA TEMAT ROZGRYWKI</a:t>
            </a:r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B3847189-712C-0B0A-A040-16B256AE7D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694" y="31899"/>
          <a:ext cx="1518628" cy="1754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4944681" imgH="5711176" progId="CorelDraw.Graphic.16">
                  <p:embed/>
                </p:oleObj>
              </mc:Choice>
              <mc:Fallback>
                <p:oleObj name="CorelDRAW" r:id="rId3" imgW="4944681" imgH="5711176" progId="CorelDraw.Graphic.16">
                  <p:embed/>
                  <p:pic>
                    <p:nvPicPr>
                      <p:cNvPr id="9" name="Obiekt 8">
                        <a:extLst>
                          <a:ext uri="{FF2B5EF4-FFF2-40B4-BE49-F238E27FC236}">
                            <a16:creationId xmlns:a16="http://schemas.microsoft.com/office/drawing/2014/main" id="{B3847189-712C-0B0A-A040-16B256AE7D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694" y="31899"/>
                        <a:ext cx="1518628" cy="1754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8631C2E-A379-D342-1AA8-6FD095E7E813}"/>
              </a:ext>
            </a:extLst>
          </p:cNvPr>
          <p:cNvSpPr txBox="1"/>
          <p:nvPr/>
        </p:nvSpPr>
        <p:spPr>
          <a:xfrm>
            <a:off x="2280021" y="587796"/>
            <a:ext cx="5966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sym typeface="Helvetica Neue"/>
              </a:rPr>
              <a:t>FORMAT GRY I LICZBA GRACZY</a:t>
            </a:r>
            <a:endParaRPr lang="pl-PL" sz="2400" dirty="0"/>
          </a:p>
        </p:txBody>
      </p:sp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591E111E-BB4B-E6F5-5532-CAB71A42A8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2204" y="2513594"/>
          <a:ext cx="4555147" cy="2233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8555830" imgH="4194048" progId="CorelDraw.Graphic.16">
                  <p:embed/>
                </p:oleObj>
              </mc:Choice>
              <mc:Fallback>
                <p:oleObj name="CorelDRAW" r:id="rId5" imgW="8555830" imgH="4194048" progId="CorelDraw.Graphic.16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591E111E-BB4B-E6F5-5532-CAB71A42A8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2204" y="2513594"/>
                        <a:ext cx="4555147" cy="2233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6476295C-8327-5C3C-62D1-C3D9C089527B}"/>
              </a:ext>
            </a:extLst>
          </p:cNvPr>
          <p:cNvSpPr txBox="1"/>
          <p:nvPr/>
        </p:nvSpPr>
        <p:spPr>
          <a:xfrm>
            <a:off x="2502824" y="1119053"/>
            <a:ext cx="62094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2" indent="-285750">
              <a:buFontTx/>
              <a:buChar char="-"/>
            </a:pPr>
            <a:r>
              <a:rPr lang="pl-PL" dirty="0"/>
              <a:t>Jednoosobowe, dwuosobowe, wieloosobowe, masowe.</a:t>
            </a:r>
          </a:p>
          <a:p>
            <a:pPr marL="285750" lvl="2" indent="-285750">
              <a:buFontTx/>
              <a:buChar char="-"/>
            </a:pPr>
            <a:r>
              <a:rPr lang="pl-PL" dirty="0"/>
              <a:t>Zupełnie inna filozofia tworzenia gry w przypadku gry klasycznej a inna w przypadku wielkoformatowej czy wieloosobowej.</a:t>
            </a:r>
          </a:p>
          <a:p>
            <a:pPr marL="285750" lvl="2" indent="-285750">
              <a:buFontTx/>
              <a:buChar char="-"/>
            </a:pPr>
            <a:r>
              <a:rPr lang="pl-PL" dirty="0"/>
              <a:t>W późniejszym etapie projektowania łatwiej zmniejszyć liczbę graczy niż zwiększyć.</a:t>
            </a:r>
          </a:p>
        </p:txBody>
      </p:sp>
    </p:spTree>
    <p:extLst>
      <p:ext uri="{BB962C8B-B14F-4D97-AF65-F5344CB8AC3E}">
        <p14:creationId xmlns:p14="http://schemas.microsoft.com/office/powerpoint/2010/main" val="3373952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KLUCZOWE INFORMACJE NA TEMAT ROZGRYWKI</a:t>
            </a:r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B3847189-712C-0B0A-A040-16B256AE7D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694" y="31899"/>
          <a:ext cx="1518628" cy="1754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4944681" imgH="5711176" progId="CorelDraw.Graphic.16">
                  <p:embed/>
                </p:oleObj>
              </mc:Choice>
              <mc:Fallback>
                <p:oleObj name="CorelDRAW" r:id="rId3" imgW="4944681" imgH="5711176" progId="CorelDraw.Graphic.16">
                  <p:embed/>
                  <p:pic>
                    <p:nvPicPr>
                      <p:cNvPr id="9" name="Obiekt 8">
                        <a:extLst>
                          <a:ext uri="{FF2B5EF4-FFF2-40B4-BE49-F238E27FC236}">
                            <a16:creationId xmlns:a16="http://schemas.microsoft.com/office/drawing/2014/main" id="{B3847189-712C-0B0A-A040-16B256AE7D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694" y="31899"/>
                        <a:ext cx="1518628" cy="1754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2E921CE2-8334-5356-A271-9D31ED19EA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1350" y="1532525"/>
          <a:ext cx="2092691" cy="3515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3887359" imgH="6532252" progId="CorelDraw.Graphic.16">
                  <p:embed/>
                </p:oleObj>
              </mc:Choice>
              <mc:Fallback>
                <p:oleObj name="CorelDRAW" r:id="rId5" imgW="3887359" imgH="6532252" progId="CorelDraw.Graphic.16">
                  <p:embed/>
                  <p:pic>
                    <p:nvPicPr>
                      <p:cNvPr id="10" name="Obiekt 9">
                        <a:extLst>
                          <a:ext uri="{FF2B5EF4-FFF2-40B4-BE49-F238E27FC236}">
                            <a16:creationId xmlns:a16="http://schemas.microsoft.com/office/drawing/2014/main" id="{2E921CE2-8334-5356-A271-9D31ED19EA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1350" y="1532525"/>
                        <a:ext cx="2092691" cy="35152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iekt 10">
            <a:extLst>
              <a:ext uri="{FF2B5EF4-FFF2-40B4-BE49-F238E27FC236}">
                <a16:creationId xmlns:a16="http://schemas.microsoft.com/office/drawing/2014/main" id="{835063DF-6ED6-4B5C-D79B-D28B887CA6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2818" y="2756141"/>
          <a:ext cx="1498602" cy="2402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3229252" imgH="5176058" progId="CorelDraw.Graphic.16">
                  <p:embed/>
                </p:oleObj>
              </mc:Choice>
              <mc:Fallback>
                <p:oleObj name="CorelDRAW" r:id="rId7" imgW="3229252" imgH="5176058" progId="CorelDraw.Graphic.16">
                  <p:embed/>
                  <p:pic>
                    <p:nvPicPr>
                      <p:cNvPr id="11" name="Obiekt 10">
                        <a:extLst>
                          <a:ext uri="{FF2B5EF4-FFF2-40B4-BE49-F238E27FC236}">
                            <a16:creationId xmlns:a16="http://schemas.microsoft.com/office/drawing/2014/main" id="{835063DF-6ED6-4B5C-D79B-D28B887CA6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2818" y="2756141"/>
                        <a:ext cx="1498602" cy="24022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8631C2E-A379-D342-1AA8-6FD095E7E813}"/>
              </a:ext>
            </a:extLst>
          </p:cNvPr>
          <p:cNvSpPr txBox="1"/>
          <p:nvPr/>
        </p:nvSpPr>
        <p:spPr>
          <a:xfrm>
            <a:off x="2390483" y="364512"/>
            <a:ext cx="5966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sym typeface="Helvetica Neue"/>
              </a:rPr>
              <a:t>WIEK I DOŚWIADCZENIE GRACZY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C6DF824-7076-C0AE-9585-F3FE508A1102}"/>
              </a:ext>
            </a:extLst>
          </p:cNvPr>
          <p:cNvSpPr txBox="1"/>
          <p:nvPr/>
        </p:nvSpPr>
        <p:spPr>
          <a:xfrm>
            <a:off x="5081420" y="909085"/>
            <a:ext cx="3806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pl-PL" dirty="0"/>
              <a:t>- Jaki poziom komplikacji zasad gry</a:t>
            </a:r>
          </a:p>
          <a:p>
            <a:pPr lvl="2"/>
            <a:r>
              <a:rPr lang="pl-PL" dirty="0"/>
              <a:t>- Jak długa może być instrukcja</a:t>
            </a:r>
          </a:p>
          <a:p>
            <a:pPr lvl="2"/>
            <a:r>
              <a:rPr lang="pl-PL" dirty="0"/>
              <a:t>- Ja poważny ma być temat</a:t>
            </a:r>
          </a:p>
          <a:p>
            <a:pPr lvl="2"/>
            <a:r>
              <a:rPr lang="pl-PL" dirty="0"/>
              <a:t>- Ile tekstu może pojawić się na elementach gry (czy lepiej oprzeć się na symbolach)</a:t>
            </a:r>
          </a:p>
          <a:p>
            <a:pPr lvl="2"/>
            <a:r>
              <a:rPr lang="pl-PL" dirty="0"/>
              <a:t>- Czy gra jest w stanie skupić uwagę graczy</a:t>
            </a:r>
          </a:p>
        </p:txBody>
      </p:sp>
    </p:spTree>
    <p:extLst>
      <p:ext uri="{BB962C8B-B14F-4D97-AF65-F5344CB8AC3E}">
        <p14:creationId xmlns:p14="http://schemas.microsoft.com/office/powerpoint/2010/main" val="2544747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KLUCZOWE INFORMACJE NA TEMAT ROZGRYWKI</a:t>
            </a:r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B3847189-712C-0B0A-A040-16B256AE7D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694" y="31899"/>
          <a:ext cx="1518628" cy="1754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4944681" imgH="5711176" progId="CorelDraw.Graphic.16">
                  <p:embed/>
                </p:oleObj>
              </mc:Choice>
              <mc:Fallback>
                <p:oleObj name="CorelDRAW" r:id="rId3" imgW="4944681" imgH="5711176" progId="CorelDraw.Graphic.16">
                  <p:embed/>
                  <p:pic>
                    <p:nvPicPr>
                      <p:cNvPr id="9" name="Obiekt 8">
                        <a:extLst>
                          <a:ext uri="{FF2B5EF4-FFF2-40B4-BE49-F238E27FC236}">
                            <a16:creationId xmlns:a16="http://schemas.microsoft.com/office/drawing/2014/main" id="{B3847189-712C-0B0A-A040-16B256AE7D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694" y="31899"/>
                        <a:ext cx="1518628" cy="1754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8631C2E-A379-D342-1AA8-6FD095E7E813}"/>
              </a:ext>
            </a:extLst>
          </p:cNvPr>
          <p:cNvSpPr txBox="1"/>
          <p:nvPr/>
        </p:nvSpPr>
        <p:spPr>
          <a:xfrm>
            <a:off x="2109787" y="824540"/>
            <a:ext cx="3355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sym typeface="Helvetica Neue"/>
              </a:rPr>
              <a:t>CZAS ROZGRYWKI</a:t>
            </a:r>
            <a:endParaRPr lang="pl-PL" sz="2400" dirty="0"/>
          </a:p>
        </p:txBody>
      </p:sp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43A38889-9F36-6613-B56D-C7F8686A1F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09787" y="1412950"/>
          <a:ext cx="2462213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2461905" imgH="2942484" progId="CorelDraw.Graphic.16">
                  <p:embed/>
                </p:oleObj>
              </mc:Choice>
              <mc:Fallback>
                <p:oleObj name="CorelDRAW" r:id="rId5" imgW="2461905" imgH="2942484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43A38889-9F36-6613-B56D-C7F8686A1F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09787" y="1412950"/>
                        <a:ext cx="2462213" cy="294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93CC83D1-F64D-775A-1891-FD692B17D17D}"/>
              </a:ext>
            </a:extLst>
          </p:cNvPr>
          <p:cNvSpPr txBox="1"/>
          <p:nvPr/>
        </p:nvSpPr>
        <p:spPr>
          <a:xfrm>
            <a:off x="5130985" y="1695895"/>
            <a:ext cx="3806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2" indent="-285750">
              <a:buFontTx/>
              <a:buChar char="-"/>
            </a:pPr>
            <a:r>
              <a:rPr lang="pl-PL" dirty="0"/>
              <a:t>Nie bójcie się że gra może być długa czy krótka. Wszystko zależy od rodzaju gry.</a:t>
            </a:r>
          </a:p>
          <a:p>
            <a:pPr marL="285750" lvl="2" indent="-285750">
              <a:buFontTx/>
              <a:buChar char="-"/>
            </a:pPr>
            <a:r>
              <a:rPr lang="pl-PL" dirty="0"/>
              <a:t>Łatwiej zrobić grę dłuższą niż krótszą </a:t>
            </a:r>
          </a:p>
        </p:txBody>
      </p:sp>
    </p:spTree>
    <p:extLst>
      <p:ext uri="{BB962C8B-B14F-4D97-AF65-F5344CB8AC3E}">
        <p14:creationId xmlns:p14="http://schemas.microsoft.com/office/powerpoint/2010/main" val="1535474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KLUCZOWE INFORMACJE NA TEMAT ROZGRYWKI</a:t>
            </a:r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B3847189-712C-0B0A-A040-16B256AE7D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694" y="31899"/>
          <a:ext cx="1518628" cy="1754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4944681" imgH="5711176" progId="CorelDraw.Graphic.16">
                  <p:embed/>
                </p:oleObj>
              </mc:Choice>
              <mc:Fallback>
                <p:oleObj name="CorelDRAW" r:id="rId3" imgW="4944681" imgH="5711176" progId="CorelDraw.Graphic.16">
                  <p:embed/>
                  <p:pic>
                    <p:nvPicPr>
                      <p:cNvPr id="9" name="Obiekt 8">
                        <a:extLst>
                          <a:ext uri="{FF2B5EF4-FFF2-40B4-BE49-F238E27FC236}">
                            <a16:creationId xmlns:a16="http://schemas.microsoft.com/office/drawing/2014/main" id="{B3847189-712C-0B0A-A040-16B256AE7D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694" y="31899"/>
                        <a:ext cx="1518628" cy="1754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8631C2E-A379-D342-1AA8-6FD095E7E813}"/>
              </a:ext>
            </a:extLst>
          </p:cNvPr>
          <p:cNvSpPr txBox="1"/>
          <p:nvPr/>
        </p:nvSpPr>
        <p:spPr>
          <a:xfrm>
            <a:off x="2513937" y="280474"/>
            <a:ext cx="5966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sym typeface="Helvetica Neue"/>
              </a:rPr>
              <a:t>RYWALIZACJA CZY KOOPERACJA</a:t>
            </a:r>
            <a:endParaRPr lang="pl-PL" sz="2400" dirty="0"/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48230295-CF39-5241-0C48-2A880405BB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4071" y="892613"/>
          <a:ext cx="3776754" cy="2231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8367546" imgH="4944632" progId="CorelDraw.Graphic.16">
                  <p:embed/>
                </p:oleObj>
              </mc:Choice>
              <mc:Fallback>
                <p:oleObj name="CorelDRAW" r:id="rId5" imgW="8367546" imgH="4944632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48230295-CF39-5241-0C48-2A880405B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4071" y="892613"/>
                        <a:ext cx="3776754" cy="22319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26F7444E-895F-98D2-FE28-33111F2D29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3213" y="2008586"/>
          <a:ext cx="2409024" cy="203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6754252" imgH="5711176" progId="CorelDraw.Graphic.16">
                  <p:embed/>
                </p:oleObj>
              </mc:Choice>
              <mc:Fallback>
                <p:oleObj name="CorelDRAW" r:id="rId7" imgW="6754252" imgH="5711176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26F7444E-895F-98D2-FE28-33111F2D29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03213" y="2008586"/>
                        <a:ext cx="2409024" cy="203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24618E7D-FC24-FDBB-4690-C392E9CDDBFB}"/>
              </a:ext>
            </a:extLst>
          </p:cNvPr>
          <p:cNvSpPr txBox="1"/>
          <p:nvPr/>
        </p:nvSpPr>
        <p:spPr>
          <a:xfrm>
            <a:off x="5733153" y="2693194"/>
            <a:ext cx="11401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latin typeface="Helvetica Neue"/>
                <a:sym typeface="Helvetica Neue"/>
              </a:rPr>
              <a:t>VS</a:t>
            </a:r>
            <a:endParaRPr lang="pl-PL" sz="2400" b="1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BB7D4F4-6EA1-415C-EB72-392E8F367377}"/>
              </a:ext>
            </a:extLst>
          </p:cNvPr>
          <p:cNvSpPr txBox="1"/>
          <p:nvPr/>
        </p:nvSpPr>
        <p:spPr>
          <a:xfrm>
            <a:off x="1686743" y="3216953"/>
            <a:ext cx="47320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2" indent="-285750">
              <a:buFontTx/>
              <a:buChar char="-"/>
            </a:pPr>
            <a:r>
              <a:rPr lang="pl-PL" dirty="0"/>
              <a:t>Kiedyś gra domyślnie była rywalizacją</a:t>
            </a:r>
          </a:p>
          <a:p>
            <a:pPr marL="285750" lvl="2" indent="-285750">
              <a:buFontTx/>
              <a:buChar char="-"/>
            </a:pPr>
            <a:r>
              <a:rPr lang="pl-PL" dirty="0"/>
              <a:t>Teraz na popularności zyskują gry kooperacyjne. Dotyczy to zarówno tytułów komercyjnych jak i robionych na zamówienie</a:t>
            </a:r>
          </a:p>
          <a:p>
            <a:pPr marL="285750" lvl="2" indent="-285750">
              <a:buFontTx/>
              <a:buChar char="-"/>
            </a:pPr>
            <a:r>
              <a:rPr lang="pl-PL" dirty="0"/>
              <a:t>Trzeba mieć świadomość, że tworzenie złożonych gier kooperacyjnych jest trudniejsze od gier rywalizacyjnych.</a:t>
            </a:r>
          </a:p>
        </p:txBody>
      </p:sp>
    </p:spTree>
    <p:extLst>
      <p:ext uri="{BB962C8B-B14F-4D97-AF65-F5344CB8AC3E}">
        <p14:creationId xmlns:p14="http://schemas.microsoft.com/office/powerpoint/2010/main" val="725754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6577114" y="483969"/>
            <a:ext cx="1838848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SILNIK GRY</a:t>
            </a:r>
            <a:endParaRPr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PLAN PROCESU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A9FB01A-A066-52CF-9639-071205FE6448}"/>
              </a:ext>
            </a:extLst>
          </p:cNvPr>
          <p:cNvSpPr txBox="1"/>
          <p:nvPr/>
        </p:nvSpPr>
        <p:spPr>
          <a:xfrm>
            <a:off x="2605974" y="1383731"/>
            <a:ext cx="1320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latin typeface="Helvetica Neue"/>
                <a:sym typeface="Helvetica Neue"/>
              </a:rPr>
              <a:t>TEMAT</a:t>
            </a:r>
            <a:endParaRPr lang="pl-PL" sz="2400" dirty="0"/>
          </a:p>
        </p:txBody>
      </p:sp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68E9EF13-1154-0C4B-DB2E-906F06ECEC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059" y="104195"/>
          <a:ext cx="1499195" cy="1523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42036" imgH="5530735" progId="CorelDraw.Graphic.16">
                  <p:embed/>
                </p:oleObj>
              </mc:Choice>
              <mc:Fallback>
                <p:oleObj name="CorelDRAW" r:id="rId3" imgW="5442036" imgH="5530735" progId="CorelDraw.Graphic.16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68E9EF13-1154-0C4B-DB2E-906F06ECE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059" y="104195"/>
                        <a:ext cx="1499195" cy="1523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C06E7F57-B5FE-D0B7-F209-477D8DFBAC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02509" y="1858533"/>
          <a:ext cx="1899574" cy="2497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5555717" imgH="7306333" progId="CorelDraw.Graphic.16">
                  <p:embed/>
                </p:oleObj>
              </mc:Choice>
              <mc:Fallback>
                <p:oleObj name="CorelDRAW" r:id="rId5" imgW="5555717" imgH="7306333" progId="CorelDraw.Graphic.16">
                  <p:embed/>
                  <p:pic>
                    <p:nvPicPr>
                      <p:cNvPr id="5" name="Obiekt 4">
                        <a:extLst>
                          <a:ext uri="{FF2B5EF4-FFF2-40B4-BE49-F238E27FC236}">
                            <a16:creationId xmlns:a16="http://schemas.microsoft.com/office/drawing/2014/main" id="{C06E7F57-B5FE-D0B7-F209-477D8DFBA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02509" y="1858533"/>
                        <a:ext cx="1899574" cy="2497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iekt 5">
            <a:extLst>
              <a:ext uri="{FF2B5EF4-FFF2-40B4-BE49-F238E27FC236}">
                <a16:creationId xmlns:a16="http://schemas.microsoft.com/office/drawing/2014/main" id="{5251B0B6-D55A-3F4A-1534-CF4E52F762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25418" y="879026"/>
          <a:ext cx="2742240" cy="1932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7271146" imgH="5124630" progId="CorelDraw.Graphic.16">
                  <p:embed/>
                </p:oleObj>
              </mc:Choice>
              <mc:Fallback>
                <p:oleObj name="CorelDRAW" r:id="rId7" imgW="7271146" imgH="5124630" progId="CorelDraw.Graphic.16">
                  <p:embed/>
                  <p:pic>
                    <p:nvPicPr>
                      <p:cNvPr id="6" name="Obiekt 5">
                        <a:extLst>
                          <a:ext uri="{FF2B5EF4-FFF2-40B4-BE49-F238E27FC236}">
                            <a16:creationId xmlns:a16="http://schemas.microsoft.com/office/drawing/2014/main" id="{5251B0B6-D55A-3F4A-1534-CF4E52F762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25418" y="879026"/>
                        <a:ext cx="2742240" cy="1932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PLAN PROCESU</a:t>
            </a:r>
          </a:p>
        </p:txBody>
      </p:sp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68E9EF13-1154-0C4B-DB2E-906F06ECEC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059" y="104195"/>
          <a:ext cx="1499195" cy="1523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42036" imgH="5530735" progId="CorelDraw.Graphic.16">
                  <p:embed/>
                </p:oleObj>
              </mc:Choice>
              <mc:Fallback>
                <p:oleObj name="CorelDRAW" r:id="rId3" imgW="5442036" imgH="5530735" progId="CorelDraw.Graphic.16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68E9EF13-1154-0C4B-DB2E-906F06ECE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059" y="104195"/>
                        <a:ext cx="1499195" cy="1523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Obraz 4">
            <a:extLst>
              <a:ext uri="{FF2B5EF4-FFF2-40B4-BE49-F238E27FC236}">
                <a16:creationId xmlns:a16="http://schemas.microsoft.com/office/drawing/2014/main" id="{43F29A5D-D3ED-AB75-D7D4-FD3EE378A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8874" y="5411"/>
            <a:ext cx="4575458" cy="3435202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119E150-C3C9-DA01-83F3-249861B50D39}"/>
              </a:ext>
            </a:extLst>
          </p:cNvPr>
          <p:cNvSpPr txBox="1"/>
          <p:nvPr/>
        </p:nvSpPr>
        <p:spPr>
          <a:xfrm>
            <a:off x="1739673" y="1627791"/>
            <a:ext cx="6128420" cy="3382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1 - Kwerenda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2 - Burza mózgu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3 - Prototyp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4 - Testy wewnętrze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5 - Zderzenie z rzeczywistością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6 - Testy zewnętrzne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7 - Tworzenie instrukcji i jej testy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8 - Grafika i </a:t>
            </a:r>
            <a:r>
              <a:rPr lang="pl-PL" sz="2000" dirty="0" err="1">
                <a:latin typeface="+mj-lt"/>
              </a:rPr>
              <a:t>flavor</a:t>
            </a:r>
            <a:endParaRPr lang="pl-PL" sz="2000" dirty="0">
              <a:latin typeface="+mj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2000" dirty="0">
                <a:latin typeface="+mj-lt"/>
              </a:rPr>
              <a:t>9 - Wydanie</a:t>
            </a:r>
          </a:p>
        </p:txBody>
      </p:sp>
    </p:spTree>
    <p:extLst>
      <p:ext uri="{BB962C8B-B14F-4D97-AF65-F5344CB8AC3E}">
        <p14:creationId xmlns:p14="http://schemas.microsoft.com/office/powerpoint/2010/main" val="1180467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66650" y="457235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CZY FABUŁA W GRACH JEST WAŻNA?</a:t>
            </a:r>
          </a:p>
        </p:txBody>
      </p:sp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F295669D-3A22-4333-A2AA-CDEE31FBF3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2093" y="1810540"/>
          <a:ext cx="1578734" cy="1229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7847100" imgH="6110630" progId="CorelDraw.Graphic.16">
                  <p:embed/>
                </p:oleObj>
              </mc:Choice>
              <mc:Fallback>
                <p:oleObj name="CorelDRAW" r:id="rId3" imgW="7847100" imgH="6110630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F295669D-3A22-4333-A2AA-CDEE31FBF3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82093" y="1810540"/>
                        <a:ext cx="1578734" cy="1229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4EB7A254-8D3E-F9BC-373F-8F05B1F86C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9908" y="2360427"/>
          <a:ext cx="1477731" cy="1413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093075" imgH="6782742" progId="CorelDraw.Graphic.16">
                  <p:embed/>
                </p:oleObj>
              </mc:Choice>
              <mc:Fallback>
                <p:oleObj name="CorelDRAW" r:id="rId5" imgW="7093075" imgH="6782742" progId="CorelDraw.Graphic.16">
                  <p:embed/>
                  <p:pic>
                    <p:nvPicPr>
                      <p:cNvPr id="5" name="Obiekt 4">
                        <a:extLst>
                          <a:ext uri="{FF2B5EF4-FFF2-40B4-BE49-F238E27FC236}">
                            <a16:creationId xmlns:a16="http://schemas.microsoft.com/office/drawing/2014/main" id="{4EB7A254-8D3E-F9BC-373F-8F05B1F86C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89908" y="2360427"/>
                        <a:ext cx="1477731" cy="1413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iekt 5">
            <a:extLst>
              <a:ext uri="{FF2B5EF4-FFF2-40B4-BE49-F238E27FC236}">
                <a16:creationId xmlns:a16="http://schemas.microsoft.com/office/drawing/2014/main" id="{095DE22C-3B50-B78A-0BE0-00B188F419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594" y="3667246"/>
          <a:ext cx="1411729" cy="1454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7317773" imgH="7543523" progId="CorelDraw.Graphic.16">
                  <p:embed/>
                </p:oleObj>
              </mc:Choice>
              <mc:Fallback>
                <p:oleObj name="CorelDRAW" r:id="rId7" imgW="7317773" imgH="7543523" progId="CorelDraw.Graphic.16">
                  <p:embed/>
                  <p:pic>
                    <p:nvPicPr>
                      <p:cNvPr id="6" name="Obiekt 5">
                        <a:extLst>
                          <a:ext uri="{FF2B5EF4-FFF2-40B4-BE49-F238E27FC236}">
                            <a16:creationId xmlns:a16="http://schemas.microsoft.com/office/drawing/2014/main" id="{095DE22C-3B50-B78A-0BE0-00B188F419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0594" y="3667246"/>
                        <a:ext cx="1411729" cy="14549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B3BD79A0-BDB5-3DB1-C2BC-B1717AAC1A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678" y="3040127"/>
          <a:ext cx="1557608" cy="1229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7860866" imgH="6203733" progId="CorelDraw.Graphic.16">
                  <p:embed/>
                </p:oleObj>
              </mc:Choice>
              <mc:Fallback>
                <p:oleObj name="CorelDRAW" r:id="rId9" imgW="7860866" imgH="6203733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B3BD79A0-BDB5-3DB1-C2BC-B1717AAC1A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06678" y="3040127"/>
                        <a:ext cx="1557608" cy="1229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7">
            <a:extLst>
              <a:ext uri="{FF2B5EF4-FFF2-40B4-BE49-F238E27FC236}">
                <a16:creationId xmlns:a16="http://schemas.microsoft.com/office/drawing/2014/main" id="{641DF90B-C65E-4509-70B7-E8EA28035E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0418" y="1197339"/>
          <a:ext cx="1898977" cy="1445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9903128" imgH="7540863" progId="CorelDraw.Graphic.16">
                  <p:embed/>
                </p:oleObj>
              </mc:Choice>
              <mc:Fallback>
                <p:oleObj name="CorelDRAW" r:id="rId11" imgW="9903128" imgH="7540863" progId="CorelDraw.Graphic.16">
                  <p:embed/>
                  <p:pic>
                    <p:nvPicPr>
                      <p:cNvPr id="8" name="Obiekt 7">
                        <a:extLst>
                          <a:ext uri="{FF2B5EF4-FFF2-40B4-BE49-F238E27FC236}">
                            <a16:creationId xmlns:a16="http://schemas.microsoft.com/office/drawing/2014/main" id="{641DF90B-C65E-4509-70B7-E8EA28035E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70418" y="1197339"/>
                        <a:ext cx="1898977" cy="1445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9C4EB8EE-358B-07B4-1AC6-4F3F3BB53F5F}"/>
              </a:ext>
            </a:extLst>
          </p:cNvPr>
          <p:cNvSpPr txBox="1"/>
          <p:nvPr/>
        </p:nvSpPr>
        <p:spPr>
          <a:xfrm>
            <a:off x="182378" y="3494573"/>
            <a:ext cx="17380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GRY LOGICZNE</a:t>
            </a:r>
            <a:endParaRPr lang="pl-PL" sz="12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B22E3D0-1612-25DA-6631-4CA6144C95CA}"/>
              </a:ext>
            </a:extLst>
          </p:cNvPr>
          <p:cNvSpPr txBox="1"/>
          <p:nvPr/>
        </p:nvSpPr>
        <p:spPr>
          <a:xfrm>
            <a:off x="1839031" y="2790000"/>
            <a:ext cx="17380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GRY PARAGRAFOWE</a:t>
            </a:r>
            <a:endParaRPr lang="pl-PL" sz="12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E971205-45EA-D670-59F9-EAAD4F7C81A0}"/>
              </a:ext>
            </a:extLst>
          </p:cNvPr>
          <p:cNvSpPr txBox="1"/>
          <p:nvPr/>
        </p:nvSpPr>
        <p:spPr>
          <a:xfrm>
            <a:off x="3959915" y="2148133"/>
            <a:ext cx="17380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EUROGRY</a:t>
            </a:r>
            <a:endParaRPr lang="pl-PL" sz="12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090F3F6-1D0B-8B5E-7625-02DA5675DBA4}"/>
              </a:ext>
            </a:extLst>
          </p:cNvPr>
          <p:cNvSpPr txBox="1"/>
          <p:nvPr/>
        </p:nvSpPr>
        <p:spPr>
          <a:xfrm>
            <a:off x="5697981" y="1606542"/>
            <a:ext cx="14096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AMERITRASH</a:t>
            </a:r>
            <a:endParaRPr lang="pl-PL" sz="12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7167167-4543-A94A-5365-AD23364DF05A}"/>
              </a:ext>
            </a:extLst>
          </p:cNvPr>
          <p:cNvSpPr txBox="1"/>
          <p:nvPr/>
        </p:nvSpPr>
        <p:spPr>
          <a:xfrm>
            <a:off x="7447059" y="1071746"/>
            <a:ext cx="14096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latin typeface="Helvetica Neue"/>
                <a:sym typeface="Helvetica Neue"/>
              </a:rPr>
              <a:t>GRA FABULARNA</a:t>
            </a:r>
            <a:endParaRPr lang="pl-PL" sz="1200" dirty="0"/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378A6D2D-F0BD-92A0-7148-B5B500290718}"/>
              </a:ext>
            </a:extLst>
          </p:cNvPr>
          <p:cNvSpPr/>
          <p:nvPr/>
        </p:nvSpPr>
        <p:spPr>
          <a:xfrm>
            <a:off x="1839031" y="4269312"/>
            <a:ext cx="1525255" cy="101506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2115C7A8-58D0-BC41-BA8E-913F6853D13C}"/>
              </a:ext>
            </a:extLst>
          </p:cNvPr>
          <p:cNvSpPr/>
          <p:nvPr/>
        </p:nvSpPr>
        <p:spPr>
          <a:xfrm>
            <a:off x="3644086" y="3771572"/>
            <a:ext cx="1525255" cy="163936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EE89576B-79BC-ED4A-9765-1D7B389733C9}"/>
              </a:ext>
            </a:extLst>
          </p:cNvPr>
          <p:cNvSpPr/>
          <p:nvPr/>
        </p:nvSpPr>
        <p:spPr>
          <a:xfrm>
            <a:off x="5520538" y="2998055"/>
            <a:ext cx="1525255" cy="253087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E223C816-CFF7-FBA2-7F5E-6A1A1C863361}"/>
              </a:ext>
            </a:extLst>
          </p:cNvPr>
          <p:cNvSpPr/>
          <p:nvPr/>
        </p:nvSpPr>
        <p:spPr>
          <a:xfrm>
            <a:off x="7358588" y="2573333"/>
            <a:ext cx="1525255" cy="277380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4275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5236879" y="104730"/>
            <a:ext cx="3745767" cy="74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Pytania na które muszę sobie odpowiedzieć</a:t>
            </a:r>
            <a:endParaRPr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2FDEB4C5-E39E-4CAF-06BE-0206AB6B53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7804" y="104730"/>
          <a:ext cx="1423919" cy="14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81198" imgH="5417681" progId="CorelDraw.Graphic.16">
                  <p:embed/>
                </p:oleObj>
              </mc:Choice>
              <mc:Fallback>
                <p:oleObj name="CorelDRAW" r:id="rId3" imgW="5381198" imgH="5417681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2FDEB4C5-E39E-4CAF-06BE-0206AB6B53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804" y="104730"/>
                        <a:ext cx="1423919" cy="14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FABUŁA OD PODSTAW</a:t>
            </a:r>
          </a:p>
        </p:txBody>
      </p:sp>
      <p:sp>
        <p:nvSpPr>
          <p:cNvPr id="6" name="Google Shape;168;p29">
            <a:extLst>
              <a:ext uri="{FF2B5EF4-FFF2-40B4-BE49-F238E27FC236}">
                <a16:creationId xmlns:a16="http://schemas.microsoft.com/office/drawing/2014/main" id="{50692DA8-8DB3-1ADF-5B10-025A03CB4435}"/>
              </a:ext>
            </a:extLst>
          </p:cNvPr>
          <p:cNvSpPr txBox="1">
            <a:spLocks/>
          </p:cNvSpPr>
          <p:nvPr/>
        </p:nvSpPr>
        <p:spPr>
          <a:xfrm>
            <a:off x="1917987" y="2985396"/>
            <a:ext cx="4306183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Co jest głównym motywem gry?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168;p29">
            <a:extLst>
              <a:ext uri="{FF2B5EF4-FFF2-40B4-BE49-F238E27FC236}">
                <a16:creationId xmlns:a16="http://schemas.microsoft.com/office/drawing/2014/main" id="{3C984940-4E1D-DA94-43B3-AE2FF4EF3C32}"/>
              </a:ext>
            </a:extLst>
          </p:cNvPr>
          <p:cNvSpPr txBox="1">
            <a:spLocks/>
          </p:cNvSpPr>
          <p:nvPr/>
        </p:nvSpPr>
        <p:spPr>
          <a:xfrm>
            <a:off x="1917987" y="4168454"/>
            <a:ext cx="3888181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Gdzie rozgrywa się jej akcja?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168;p29">
            <a:extLst>
              <a:ext uri="{FF2B5EF4-FFF2-40B4-BE49-F238E27FC236}">
                <a16:creationId xmlns:a16="http://schemas.microsoft.com/office/drawing/2014/main" id="{2AC23454-2EC7-CC6B-9745-B555FC4FA0D3}"/>
              </a:ext>
            </a:extLst>
          </p:cNvPr>
          <p:cNvSpPr txBox="1">
            <a:spLocks/>
          </p:cNvSpPr>
          <p:nvPr/>
        </p:nvSpPr>
        <p:spPr>
          <a:xfrm>
            <a:off x="1255118" y="1845396"/>
            <a:ext cx="5631920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Jaką atmosferę chce stworzyć?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2797B61C-C2A9-8686-44BD-A9F85475E7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58086" y="1617796"/>
          <a:ext cx="2413560" cy="275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5559713" imgH="6353140" progId="CorelDraw.Graphic.16">
                  <p:embed/>
                </p:oleObj>
              </mc:Choice>
              <mc:Fallback>
                <p:oleObj name="CorelDRAW" r:id="rId5" imgW="5559713" imgH="6353140" progId="CorelDraw.Graphic.16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2797B61C-C2A9-8686-44BD-A9F85475E7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58086" y="1617796"/>
                        <a:ext cx="2413560" cy="2758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301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5236879" y="104730"/>
            <a:ext cx="3745767" cy="74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Pytania na które muszę sobie odpowiedzieć</a:t>
            </a:r>
            <a:endParaRPr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2FDEB4C5-E39E-4CAF-06BE-0206AB6B53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7804" y="104730"/>
          <a:ext cx="1423919" cy="14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81198" imgH="5417681" progId="CorelDraw.Graphic.16">
                  <p:embed/>
                </p:oleObj>
              </mc:Choice>
              <mc:Fallback>
                <p:oleObj name="CorelDRAW" r:id="rId3" imgW="5381198" imgH="5417681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2FDEB4C5-E39E-4CAF-06BE-0206AB6B53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804" y="104730"/>
                        <a:ext cx="1423919" cy="14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FABUŁA OD PODSTAW</a:t>
            </a:r>
          </a:p>
        </p:txBody>
      </p:sp>
      <p:sp>
        <p:nvSpPr>
          <p:cNvPr id="6" name="Google Shape;168;p29">
            <a:extLst>
              <a:ext uri="{FF2B5EF4-FFF2-40B4-BE49-F238E27FC236}">
                <a16:creationId xmlns:a16="http://schemas.microsoft.com/office/drawing/2014/main" id="{50692DA8-8DB3-1ADF-5B10-025A03CB4435}"/>
              </a:ext>
            </a:extLst>
          </p:cNvPr>
          <p:cNvSpPr txBox="1">
            <a:spLocks/>
          </p:cNvSpPr>
          <p:nvPr/>
        </p:nvSpPr>
        <p:spPr>
          <a:xfrm>
            <a:off x="1778973" y="1651951"/>
            <a:ext cx="3745767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Co jest celem bohaterów?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168;p29">
            <a:extLst>
              <a:ext uri="{FF2B5EF4-FFF2-40B4-BE49-F238E27FC236}">
                <a16:creationId xmlns:a16="http://schemas.microsoft.com/office/drawing/2014/main" id="{3C984940-4E1D-DA94-43B3-AE2FF4EF3C32}"/>
              </a:ext>
            </a:extLst>
          </p:cNvPr>
          <p:cNvSpPr txBox="1">
            <a:spLocks/>
          </p:cNvSpPr>
          <p:nvPr/>
        </p:nvSpPr>
        <p:spPr>
          <a:xfrm>
            <a:off x="1959726" y="2666967"/>
            <a:ext cx="4589925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Co przedstawia plansza lub karty?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68;p29">
            <a:extLst>
              <a:ext uri="{FF2B5EF4-FFF2-40B4-BE49-F238E27FC236}">
                <a16:creationId xmlns:a16="http://schemas.microsoft.com/office/drawing/2014/main" id="{9C025E0D-BC39-3F5A-E250-760622C1298D}"/>
              </a:ext>
            </a:extLst>
          </p:cNvPr>
          <p:cNvSpPr txBox="1">
            <a:spLocks/>
          </p:cNvSpPr>
          <p:nvPr/>
        </p:nvSpPr>
        <p:spPr>
          <a:xfrm>
            <a:off x="2045572" y="3611402"/>
            <a:ext cx="6289837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Jaką rolę odgrywa losowość w twojej grze?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747F6049-B4DB-D5E3-0F06-C95E9FE1C9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7951" y="1136920"/>
          <a:ext cx="2154286" cy="2462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5559713" imgH="6353140" progId="CorelDraw.Graphic.16">
                  <p:embed/>
                </p:oleObj>
              </mc:Choice>
              <mc:Fallback>
                <p:oleObj name="CorelDRAW" r:id="rId5" imgW="5559713" imgH="6353140" progId="CorelDraw.Graphic.16">
                  <p:embed/>
                  <p:pic>
                    <p:nvPicPr>
                      <p:cNvPr id="10" name="Obiekt 9">
                        <a:extLst>
                          <a:ext uri="{FF2B5EF4-FFF2-40B4-BE49-F238E27FC236}">
                            <a16:creationId xmlns:a16="http://schemas.microsoft.com/office/drawing/2014/main" id="{747F6049-B4DB-D5E3-0F06-C95E9FE1C9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57951" y="1136920"/>
                        <a:ext cx="2154286" cy="2462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5236879" y="104730"/>
            <a:ext cx="3745767" cy="74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Pytania na które muszę sobie odpowiedzieć</a:t>
            </a:r>
            <a:endParaRPr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2FDEB4C5-E39E-4CAF-06BE-0206AB6B53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7804" y="104730"/>
          <a:ext cx="1423919" cy="14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81198" imgH="5417681" progId="CorelDraw.Graphic.16">
                  <p:embed/>
                </p:oleObj>
              </mc:Choice>
              <mc:Fallback>
                <p:oleObj name="CorelDRAW" r:id="rId3" imgW="5381198" imgH="5417681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2FDEB4C5-E39E-4CAF-06BE-0206AB6B53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804" y="104730"/>
                        <a:ext cx="1423919" cy="14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FABUŁA OD PODSTAW</a:t>
            </a:r>
          </a:p>
        </p:txBody>
      </p:sp>
      <p:sp>
        <p:nvSpPr>
          <p:cNvPr id="6" name="Google Shape;168;p29">
            <a:extLst>
              <a:ext uri="{FF2B5EF4-FFF2-40B4-BE49-F238E27FC236}">
                <a16:creationId xmlns:a16="http://schemas.microsoft.com/office/drawing/2014/main" id="{50692DA8-8DB3-1ADF-5B10-025A03CB4435}"/>
              </a:ext>
            </a:extLst>
          </p:cNvPr>
          <p:cNvSpPr txBox="1">
            <a:spLocks/>
          </p:cNvSpPr>
          <p:nvPr/>
        </p:nvSpPr>
        <p:spPr>
          <a:xfrm>
            <a:off x="1684071" y="3075662"/>
            <a:ext cx="4239055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Jak działa czas w twojej grze?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093E2323-957E-B9C3-A9A4-756397331EA2}"/>
              </a:ext>
            </a:extLst>
          </p:cNvPr>
          <p:cNvSpPr txBox="1">
            <a:spLocks/>
          </p:cNvSpPr>
          <p:nvPr/>
        </p:nvSpPr>
        <p:spPr>
          <a:xfrm>
            <a:off x="1756040" y="4048475"/>
            <a:ext cx="5631920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Czy gra ma jakieś fabularne zakończenie?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168;p29">
            <a:extLst>
              <a:ext uri="{FF2B5EF4-FFF2-40B4-BE49-F238E27FC236}">
                <a16:creationId xmlns:a16="http://schemas.microsoft.com/office/drawing/2014/main" id="{9C025E0D-BC39-3F5A-E250-760622C1298D}"/>
              </a:ext>
            </a:extLst>
          </p:cNvPr>
          <p:cNvSpPr txBox="1">
            <a:spLocks/>
          </p:cNvSpPr>
          <p:nvPr/>
        </p:nvSpPr>
        <p:spPr>
          <a:xfrm>
            <a:off x="1844406" y="1568845"/>
            <a:ext cx="4545762" cy="74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Czy gracze się w kogoś wcielają? A jeżeli tak to w kogo?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66E5FC50-70AF-5691-F32E-8D3DC653B8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58086" y="1617796"/>
          <a:ext cx="2413560" cy="275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5559713" imgH="6353140" progId="CorelDraw.Graphic.16">
                  <p:embed/>
                </p:oleObj>
              </mc:Choice>
              <mc:Fallback>
                <p:oleObj name="CorelDRAW" r:id="rId5" imgW="5559713" imgH="6353140" progId="CorelDraw.Graphic.16">
                  <p:embed/>
                  <p:pic>
                    <p:nvPicPr>
                      <p:cNvPr id="10" name="Obiekt 9">
                        <a:extLst>
                          <a:ext uri="{FF2B5EF4-FFF2-40B4-BE49-F238E27FC236}">
                            <a16:creationId xmlns:a16="http://schemas.microsoft.com/office/drawing/2014/main" id="{66E5FC50-70AF-5691-F32E-8D3DC653B8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58086" y="1617796"/>
                        <a:ext cx="2413560" cy="2758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4833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7E4FE-EFD7-667D-E5EF-08084C5DD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4343D8-35B1-3C2A-D2F9-39853CFB2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08" y="1197349"/>
            <a:ext cx="8520600" cy="572700"/>
          </a:xfrm>
        </p:spPr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5CF6FC-DCAD-5B18-157D-6887293AF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2BF5485-877B-D2D3-73F2-63EDA1DC26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846"/>
          <a:stretch/>
        </p:blipFill>
        <p:spPr>
          <a:xfrm>
            <a:off x="-38986" y="4007224"/>
            <a:ext cx="9182986" cy="114883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0432F69-12BD-1A7A-758A-A556B75D96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585" r="853" b="442"/>
          <a:stretch/>
        </p:blipFill>
        <p:spPr>
          <a:xfrm>
            <a:off x="-19493" y="1794290"/>
            <a:ext cx="9182986" cy="116365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D1B0FD8-516E-974B-686B-4E37034506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53" b="63156"/>
          <a:stretch/>
        </p:blipFill>
        <p:spPr>
          <a:xfrm>
            <a:off x="-19492" y="752323"/>
            <a:ext cx="9144000" cy="1041967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0A2DAEE4-FB1F-A924-2BF2-5BD9C62E8E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992"/>
          <a:stretch/>
        </p:blipFill>
        <p:spPr>
          <a:xfrm>
            <a:off x="-19493" y="2957943"/>
            <a:ext cx="9144000" cy="1033082"/>
          </a:xfrm>
          <a:prstGeom prst="rect">
            <a:avLst/>
          </a:prstGeom>
        </p:spPr>
      </p:pic>
      <p:sp>
        <p:nvSpPr>
          <p:cNvPr id="5" name="Google Shape;152;p27">
            <a:extLst>
              <a:ext uri="{FF2B5EF4-FFF2-40B4-BE49-F238E27FC236}">
                <a16:creationId xmlns:a16="http://schemas.microsoft.com/office/drawing/2014/main" id="{E74785F3-FAB6-3B6D-7676-0272D446886E}"/>
              </a:ext>
            </a:extLst>
          </p:cNvPr>
          <p:cNvSpPr/>
          <p:nvPr/>
        </p:nvSpPr>
        <p:spPr>
          <a:xfrm>
            <a:off x="-411328" y="153953"/>
            <a:ext cx="8481440" cy="571099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3;p27">
            <a:extLst>
              <a:ext uri="{FF2B5EF4-FFF2-40B4-BE49-F238E27FC236}">
                <a16:creationId xmlns:a16="http://schemas.microsoft.com/office/drawing/2014/main" id="{B099C833-AC8F-D432-2F86-349923E3186B}"/>
              </a:ext>
            </a:extLst>
          </p:cNvPr>
          <p:cNvSpPr txBox="1"/>
          <p:nvPr/>
        </p:nvSpPr>
        <p:spPr>
          <a:xfrm>
            <a:off x="366650" y="191418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O CZYM MOŻE BYĆ NASZA GRA?</a:t>
            </a:r>
          </a:p>
        </p:txBody>
      </p:sp>
    </p:spTree>
    <p:extLst>
      <p:ext uri="{BB962C8B-B14F-4D97-AF65-F5344CB8AC3E}">
        <p14:creationId xmlns:p14="http://schemas.microsoft.com/office/powerpoint/2010/main" val="3105305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AAAEFD-9C04-F71D-C427-60B75783A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1" y="1300038"/>
            <a:ext cx="8520600" cy="572700"/>
          </a:xfrm>
        </p:spPr>
        <p:txBody>
          <a:bodyPr>
            <a:normAutofit fontScale="90000"/>
          </a:bodyPr>
          <a:lstStyle/>
          <a:p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77A5F6B-C4F0-E25B-B35D-5DAEF17C46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394" b="6634"/>
          <a:stretch/>
        </p:blipFill>
        <p:spPr>
          <a:xfrm>
            <a:off x="0" y="4108579"/>
            <a:ext cx="9144000" cy="103314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CDB5D28-149C-54C2-82B8-960D5328F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4" b="61825"/>
          <a:stretch/>
        </p:blipFill>
        <p:spPr>
          <a:xfrm>
            <a:off x="0" y="3077220"/>
            <a:ext cx="9144000" cy="103135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6729E3DB-DD32-BF3F-0B02-5E6CA1E5B7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010"/>
          <a:stretch/>
        </p:blipFill>
        <p:spPr>
          <a:xfrm>
            <a:off x="0" y="1911574"/>
            <a:ext cx="9286211" cy="1165646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A81753D-59C7-367F-77C0-B9F1240846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85" b="58519"/>
          <a:stretch/>
        </p:blipFill>
        <p:spPr>
          <a:xfrm>
            <a:off x="-1" y="856794"/>
            <a:ext cx="9144001" cy="1033140"/>
          </a:xfrm>
          <a:prstGeom prst="rect">
            <a:avLst/>
          </a:prstGeom>
        </p:spPr>
      </p:pic>
      <p:sp>
        <p:nvSpPr>
          <p:cNvPr id="4" name="Google Shape;152;p27">
            <a:extLst>
              <a:ext uri="{FF2B5EF4-FFF2-40B4-BE49-F238E27FC236}">
                <a16:creationId xmlns:a16="http://schemas.microsoft.com/office/drawing/2014/main" id="{EA70123C-CC59-CB2D-098E-86B5553E7B8C}"/>
              </a:ext>
            </a:extLst>
          </p:cNvPr>
          <p:cNvSpPr/>
          <p:nvPr/>
        </p:nvSpPr>
        <p:spPr>
          <a:xfrm>
            <a:off x="-411328" y="153953"/>
            <a:ext cx="8481440" cy="571099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53;p27">
            <a:extLst>
              <a:ext uri="{FF2B5EF4-FFF2-40B4-BE49-F238E27FC236}">
                <a16:creationId xmlns:a16="http://schemas.microsoft.com/office/drawing/2014/main" id="{2B7F6268-5449-86AB-A2E7-BB69CB47CF44}"/>
              </a:ext>
            </a:extLst>
          </p:cNvPr>
          <p:cNvSpPr txBox="1"/>
          <p:nvPr/>
        </p:nvSpPr>
        <p:spPr>
          <a:xfrm>
            <a:off x="366650" y="191418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O CZYM MOŻE BYĆ NASZA GRA?</a:t>
            </a:r>
          </a:p>
        </p:txBody>
      </p:sp>
    </p:spTree>
    <p:extLst>
      <p:ext uri="{BB962C8B-B14F-4D97-AF65-F5344CB8AC3E}">
        <p14:creationId xmlns:p14="http://schemas.microsoft.com/office/powerpoint/2010/main" val="121484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153999" y="300362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CZY ZNAJOMOŚĆ MECHANIK JEST KLUCZOWA W</a:t>
            </a:r>
            <a:b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</a:br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   PROJEKTOWANIU?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9DCD472-F5DD-ED42-D23A-8FB04E3C8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3" y="1718265"/>
            <a:ext cx="4876800" cy="287655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6F6A8F61-029D-DA0B-BFBC-43FD24E517D0}"/>
              </a:ext>
            </a:extLst>
          </p:cNvPr>
          <p:cNvSpPr txBox="1"/>
          <p:nvPr/>
        </p:nvSpPr>
        <p:spPr>
          <a:xfrm>
            <a:off x="4837814" y="1855605"/>
            <a:ext cx="40935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l-PL" dirty="0">
                <a:latin typeface="Helvetica Neue"/>
                <a:sym typeface="Helvetica Neue"/>
              </a:rPr>
              <a:t>Przydatne zwłaszcza gdy tworzymy gry regularnie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Helvetica Neue"/>
                <a:sym typeface="Helvetica Neue"/>
              </a:rPr>
              <a:t>Ułatwia rozpoczęcie projektu z grą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Helvetica Neue"/>
                <a:sym typeface="Helvetica Neue"/>
              </a:rPr>
              <a:t>Ułatwia rozmowę z graczami i developerami 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Helvetica Neue"/>
                <a:sym typeface="Helvetica Neue"/>
              </a:rPr>
              <a:t>Pozwala na bardziej świadome granie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Helvetica Neue"/>
                <a:sym typeface="Helvetica Neue"/>
              </a:rPr>
              <a:t>Dzięki znajomości łatwiej przychodzi nam dobieranie odpowiednich rozwiązań do problemów które stoją przed grą </a:t>
            </a:r>
            <a:endParaRPr lang="pl-PL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2059237" y="438778"/>
            <a:ext cx="6709595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Mechaniki zwiększające i zmniejszające losowość</a:t>
            </a:r>
            <a:endParaRPr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WPŁYW MECHANIK NA BALANS I LOSOWOŚĆ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440F86B-9F2F-0F64-38E4-75D95F265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68" y="63655"/>
            <a:ext cx="911366" cy="150112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87F5976-4543-14F5-D9C5-488583D34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123" y="2235994"/>
            <a:ext cx="2024428" cy="214144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AA48300-AAFB-6F70-DAD6-E546BC0EA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332" y="2214728"/>
            <a:ext cx="2246499" cy="2141447"/>
          </a:xfrm>
          <a:prstGeom prst="rect">
            <a:avLst/>
          </a:prstGeom>
        </p:spPr>
      </p:pic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FD74B734-9F76-AF99-DECE-BB5AB03057CD}"/>
              </a:ext>
            </a:extLst>
          </p:cNvPr>
          <p:cNvSpPr txBox="1">
            <a:spLocks/>
          </p:cNvSpPr>
          <p:nvPr/>
        </p:nvSpPr>
        <p:spPr>
          <a:xfrm>
            <a:off x="6854005" y="1703841"/>
            <a:ext cx="2213795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Punkty Akcji </a:t>
            </a:r>
          </a:p>
        </p:txBody>
      </p:sp>
      <p:sp>
        <p:nvSpPr>
          <p:cNvPr id="4" name="Google Shape;168;p29">
            <a:extLst>
              <a:ext uri="{FF2B5EF4-FFF2-40B4-BE49-F238E27FC236}">
                <a16:creationId xmlns:a16="http://schemas.microsoft.com/office/drawing/2014/main" id="{C5FFFD46-B7BD-6BAD-BB57-5AD2EC6BC304}"/>
              </a:ext>
            </a:extLst>
          </p:cNvPr>
          <p:cNvSpPr txBox="1">
            <a:spLocks/>
          </p:cNvSpPr>
          <p:nvPr/>
        </p:nvSpPr>
        <p:spPr>
          <a:xfrm>
            <a:off x="2076508" y="1703841"/>
            <a:ext cx="2213795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Rzut kośćmi</a:t>
            </a:r>
          </a:p>
        </p:txBody>
      </p:sp>
    </p:spTree>
    <p:extLst>
      <p:ext uri="{BB962C8B-B14F-4D97-AF65-F5344CB8AC3E}">
        <p14:creationId xmlns:p14="http://schemas.microsoft.com/office/powerpoint/2010/main" val="2685772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2059237" y="438778"/>
            <a:ext cx="6709595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Mechaniki zwiększające i zmniejszające losowość</a:t>
            </a:r>
            <a:endParaRPr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WPŁYW MECHANIK NA BALANS I LOSOWOŚĆ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440F86B-9F2F-0F64-38E4-75D95F265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68" y="63655"/>
            <a:ext cx="911366" cy="1501129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E99CC52-900D-9B89-BC98-BEB8C7937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901" y="2877661"/>
            <a:ext cx="2475197" cy="151728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F2FB4EC-5A9A-3C04-8CF3-76A4558610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9515" y="1263500"/>
            <a:ext cx="1570038" cy="170628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F032659-A250-57FD-CF16-7CAD5D9651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7658" y="2713998"/>
            <a:ext cx="1901810" cy="1642177"/>
          </a:xfrm>
          <a:prstGeom prst="rect">
            <a:avLst/>
          </a:prstGeom>
        </p:spPr>
      </p:pic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C69EF335-5705-FD3B-065C-7DC5483F3916}"/>
              </a:ext>
            </a:extLst>
          </p:cNvPr>
          <p:cNvSpPr txBox="1">
            <a:spLocks/>
          </p:cNvSpPr>
          <p:nvPr/>
        </p:nvSpPr>
        <p:spPr>
          <a:xfrm>
            <a:off x="1853262" y="1872449"/>
            <a:ext cx="1570038" cy="1114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Klasyczne </a:t>
            </a:r>
          </a:p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dobieranie</a:t>
            </a:r>
          </a:p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kart</a:t>
            </a:r>
          </a:p>
        </p:txBody>
      </p:sp>
      <p:sp>
        <p:nvSpPr>
          <p:cNvPr id="3" name="Google Shape;168;p29">
            <a:extLst>
              <a:ext uri="{FF2B5EF4-FFF2-40B4-BE49-F238E27FC236}">
                <a16:creationId xmlns:a16="http://schemas.microsoft.com/office/drawing/2014/main" id="{4F7F5843-3015-B628-ECE3-F3FF76452918}"/>
              </a:ext>
            </a:extLst>
          </p:cNvPr>
          <p:cNvSpPr txBox="1">
            <a:spLocks/>
          </p:cNvSpPr>
          <p:nvPr/>
        </p:nvSpPr>
        <p:spPr>
          <a:xfrm>
            <a:off x="6674912" y="2014696"/>
            <a:ext cx="1603355" cy="1114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Jawne </a:t>
            </a:r>
          </a:p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dobieranie </a:t>
            </a:r>
          </a:p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kart</a:t>
            </a:r>
          </a:p>
        </p:txBody>
      </p:sp>
      <p:sp>
        <p:nvSpPr>
          <p:cNvPr id="6" name="Google Shape;168;p29">
            <a:extLst>
              <a:ext uri="{FF2B5EF4-FFF2-40B4-BE49-F238E27FC236}">
                <a16:creationId xmlns:a16="http://schemas.microsoft.com/office/drawing/2014/main" id="{3CB5CE09-0411-0359-5338-493435E0AFEE}"/>
              </a:ext>
            </a:extLst>
          </p:cNvPr>
          <p:cNvSpPr txBox="1">
            <a:spLocks/>
          </p:cNvSpPr>
          <p:nvPr/>
        </p:nvSpPr>
        <p:spPr>
          <a:xfrm>
            <a:off x="4593043" y="2936838"/>
            <a:ext cx="1570038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4289161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66872" y="361712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MECHANIKI WPŁYWAJĄCE NA RUCH GRACZY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B423C67-1C44-9436-6A6A-896A4FA65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905" y="1895486"/>
            <a:ext cx="4132189" cy="287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807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WPŁYWAJĄCE NA RUCH GRACZY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E6B5414-D956-CFEA-ADD3-580D10B1EA50}"/>
              </a:ext>
            </a:extLst>
          </p:cNvPr>
          <p:cNvSpPr txBox="1"/>
          <p:nvPr/>
        </p:nvSpPr>
        <p:spPr>
          <a:xfrm>
            <a:off x="4307761" y="398243"/>
            <a:ext cx="23770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 err="1"/>
              <a:t>Grid</a:t>
            </a:r>
            <a:r>
              <a:rPr lang="pl-PL" sz="2400" dirty="0"/>
              <a:t> </a:t>
            </a:r>
            <a:r>
              <a:rPr lang="pl-PL" sz="2400" dirty="0" err="1"/>
              <a:t>Movement</a:t>
            </a:r>
            <a:endParaRPr lang="pl-PL" sz="2400" dirty="0"/>
          </a:p>
          <a:p>
            <a:pPr algn="ctr"/>
            <a:r>
              <a:rPr lang="pl-PL" sz="1600" dirty="0"/>
              <a:t>Ruch po siatce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4ADA9F1-2E03-F47D-B128-82E8A22BB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0" y="102337"/>
            <a:ext cx="1491160" cy="171459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F2A2763-189A-47D8-09F3-F122E3968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071" y="1067748"/>
            <a:ext cx="3984941" cy="322527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5C7B855-2B0D-F1FB-FDF7-977B9CEB5443}"/>
              </a:ext>
            </a:extLst>
          </p:cNvPr>
          <p:cNvSpPr txBox="1"/>
          <p:nvPr/>
        </p:nvSpPr>
        <p:spPr>
          <a:xfrm>
            <a:off x="5496310" y="1396052"/>
            <a:ext cx="364768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pl-PL" dirty="0">
                <a:latin typeface="Helvetica Neue"/>
                <a:sym typeface="Helvetica Neue"/>
              </a:rPr>
              <a:t>Duża dowolność graczy</a:t>
            </a:r>
          </a:p>
          <a:p>
            <a:pPr marL="285750" lvl="1" indent="-285750">
              <a:buFontTx/>
              <a:buChar char="-"/>
            </a:pPr>
            <a:r>
              <a:rPr lang="pl-PL" dirty="0">
                <a:latin typeface="Helvetica Neue"/>
                <a:sym typeface="Helvetica Neue"/>
              </a:rPr>
              <a:t>Często spotkać można w grach bitewnych</a:t>
            </a:r>
          </a:p>
          <a:p>
            <a:pPr marL="285750" lvl="1" indent="-285750">
              <a:buFontTx/>
              <a:buChar char="-"/>
            </a:pPr>
            <a:r>
              <a:rPr lang="pl-PL" dirty="0">
                <a:latin typeface="Helvetica Neue"/>
                <a:sym typeface="Helvetica Neue"/>
              </a:rPr>
              <a:t>Siatka nie musi być </a:t>
            </a:r>
            <a:r>
              <a:rPr lang="pl-PL" dirty="0" err="1">
                <a:latin typeface="Helvetica Neue"/>
                <a:sym typeface="Helvetica Neue"/>
              </a:rPr>
              <a:t>hexagonalna</a:t>
            </a:r>
            <a:endParaRPr lang="pl-PL" dirty="0">
              <a:latin typeface="Helvetica Neue"/>
              <a:sym typeface="Helvetica Neue"/>
            </a:endParaRPr>
          </a:p>
          <a:p>
            <a:pPr marL="285750" indent="-285750"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5976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WPŁYWAJĄCE NA RUCH GRACZY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E6B5414-D956-CFEA-ADD3-580D10B1EA50}"/>
              </a:ext>
            </a:extLst>
          </p:cNvPr>
          <p:cNvSpPr txBox="1"/>
          <p:nvPr/>
        </p:nvSpPr>
        <p:spPr>
          <a:xfrm>
            <a:off x="2950880" y="504569"/>
            <a:ext cx="37198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Point to Point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Movement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/>
            <a:r>
              <a:rPr lang="pl-PL" sz="1600" dirty="0">
                <a:latin typeface="Helvetica Neue"/>
                <a:sym typeface="Helvetica Neue"/>
              </a:rPr>
              <a:t>Ruch z punktu do punktu</a:t>
            </a:r>
            <a:endParaRPr lang="pl-PL" sz="16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4ADA9F1-2E03-F47D-B128-82E8A22BB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0" y="102337"/>
            <a:ext cx="1491160" cy="1714599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EF401D3-8C24-330E-B99E-FF717E584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989" y="1534944"/>
            <a:ext cx="4349602" cy="331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61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WPŁYWAJĄCE NA RUCH GRACZY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E6B5414-D956-CFEA-ADD3-580D10B1EA50}"/>
              </a:ext>
            </a:extLst>
          </p:cNvPr>
          <p:cNvSpPr txBox="1"/>
          <p:nvPr/>
        </p:nvSpPr>
        <p:spPr>
          <a:xfrm>
            <a:off x="4307761" y="398243"/>
            <a:ext cx="23770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Area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Movement</a:t>
            </a:r>
            <a:b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pl-PL" sz="1600" dirty="0">
                <a:latin typeface="Helvetica Neue"/>
                <a:ea typeface="Helvetica Neue"/>
                <a:cs typeface="Helvetica Neue"/>
                <a:sym typeface="Helvetica Neue"/>
              </a:rPr>
              <a:t>Ruch po obszarze </a:t>
            </a:r>
            <a:endParaRPr lang="pl-PL" sz="16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4ADA9F1-2E03-F47D-B128-82E8A22BB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0" y="102337"/>
            <a:ext cx="1491160" cy="1714599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627DA75-7694-9512-5E9D-E8E537425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725" y="1743919"/>
            <a:ext cx="4722849" cy="309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014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66650" y="457235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MECHANIKI OPARTE NA KREATYWNOŚCI</a:t>
            </a:r>
          </a:p>
        </p:txBody>
      </p:sp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B114A2B7-69AE-C68B-74C2-6A85EDFF65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198498"/>
          <a:ext cx="5110716" cy="3400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852505" imgH="6555749" progId="CorelDraw.Graphic.16">
                  <p:embed/>
                </p:oleObj>
              </mc:Choice>
              <mc:Fallback>
                <p:oleObj name="CorelDRAW" r:id="rId3" imgW="9852505" imgH="6555749" progId="CorelDraw.Graphic.16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B114A2B7-69AE-C68B-74C2-6A85EDFF65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1198498"/>
                        <a:ext cx="5110716" cy="3400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2FDEB4C5-E39E-4CAF-06BE-0206AB6B53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7804" y="104730"/>
          <a:ext cx="1423919" cy="14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81198" imgH="5417681" progId="CorelDraw.Graphic.16">
                  <p:embed/>
                </p:oleObj>
              </mc:Choice>
              <mc:Fallback>
                <p:oleObj name="CorelDRAW" r:id="rId3" imgW="5381198" imgH="5417681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2FDEB4C5-E39E-4CAF-06BE-0206AB6B53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804" y="104730"/>
                        <a:ext cx="1423919" cy="14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OPARTE </a:t>
            </a:r>
          </a:p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NA KREATYWNOŚCI</a:t>
            </a:r>
          </a:p>
        </p:txBody>
      </p:sp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731E630B-28BB-DEED-2AC0-34A1E72B3D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88017" y="2589671"/>
          <a:ext cx="2333108" cy="2206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5344341" imgH="5054138" progId="CorelDraw.Graphic.16">
                  <p:embed/>
                </p:oleObj>
              </mc:Choice>
              <mc:Fallback>
                <p:oleObj name="CorelDRAW" r:id="rId5" imgW="5344341" imgH="5054138" progId="CorelDraw.Graphic.16">
                  <p:embed/>
                  <p:pic>
                    <p:nvPicPr>
                      <p:cNvPr id="5" name="Obiekt 4">
                        <a:extLst>
                          <a:ext uri="{FF2B5EF4-FFF2-40B4-BE49-F238E27FC236}">
                            <a16:creationId xmlns:a16="http://schemas.microsoft.com/office/drawing/2014/main" id="{731E630B-28BB-DEED-2AC0-34A1E72B3D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88017" y="2589671"/>
                        <a:ext cx="2333108" cy="22063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iekt 13">
            <a:extLst>
              <a:ext uri="{FF2B5EF4-FFF2-40B4-BE49-F238E27FC236}">
                <a16:creationId xmlns:a16="http://schemas.microsoft.com/office/drawing/2014/main" id="{3B916F63-F886-1B46-BC9B-9EB047A8C7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2876" y="1205397"/>
          <a:ext cx="3988791" cy="220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14313597" imgH="7916376" progId="CorelDraw.Graphic.16">
                  <p:embed/>
                </p:oleObj>
              </mc:Choice>
              <mc:Fallback>
                <p:oleObj name="CorelDRAW" r:id="rId7" imgW="14313597" imgH="7916376" progId="CorelDraw.Graphic.16">
                  <p:embed/>
                  <p:pic>
                    <p:nvPicPr>
                      <p:cNvPr id="14" name="Obiekt 13">
                        <a:extLst>
                          <a:ext uri="{FF2B5EF4-FFF2-40B4-BE49-F238E27FC236}">
                            <a16:creationId xmlns:a16="http://schemas.microsoft.com/office/drawing/2014/main" id="{3B916F63-F886-1B46-BC9B-9EB047A8C7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22876" y="1205397"/>
                        <a:ext cx="3988791" cy="220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10D363B7-4E7D-B6BA-754A-550D8B387E10}"/>
              </a:ext>
            </a:extLst>
          </p:cNvPr>
          <p:cNvSpPr txBox="1">
            <a:spLocks/>
          </p:cNvSpPr>
          <p:nvPr/>
        </p:nvSpPr>
        <p:spPr>
          <a:xfrm>
            <a:off x="5072522" y="658664"/>
            <a:ext cx="3689497" cy="5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Network and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Route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Building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/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Budowa sieci i tras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450AC9F-096E-D7A3-E762-A7751AD0B8BF}"/>
              </a:ext>
            </a:extLst>
          </p:cNvPr>
          <p:cNvSpPr txBox="1"/>
          <p:nvPr/>
        </p:nvSpPr>
        <p:spPr>
          <a:xfrm>
            <a:off x="1898651" y="1538167"/>
            <a:ext cx="23770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Tile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Placement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/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Układanie kafli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610175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6478919" y="444971"/>
            <a:ext cx="1838848" cy="5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Role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Playing</a:t>
            </a:r>
            <a:b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Odgrywanie ról</a:t>
            </a:r>
            <a:endParaRPr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2FDEB4C5-E39E-4CAF-06BE-0206AB6B53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7804" y="104730"/>
          <a:ext cx="1423919" cy="14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381198" imgH="5417681" progId="CorelDraw.Graphic.16">
                  <p:embed/>
                </p:oleObj>
              </mc:Choice>
              <mc:Fallback>
                <p:oleObj name="CorelDRAW" r:id="rId3" imgW="5381198" imgH="5417681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2FDEB4C5-E39E-4CAF-06BE-0206AB6B53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804" y="104730"/>
                        <a:ext cx="1423919" cy="14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568397"/>
            <a:ext cx="1782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OPARTE </a:t>
            </a:r>
          </a:p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NA KREATYWNOŚCI</a:t>
            </a:r>
          </a:p>
        </p:txBody>
      </p:sp>
      <p:graphicFrame>
        <p:nvGraphicFramePr>
          <p:cNvPr id="13" name="Obiekt 12">
            <a:extLst>
              <a:ext uri="{FF2B5EF4-FFF2-40B4-BE49-F238E27FC236}">
                <a16:creationId xmlns:a16="http://schemas.microsoft.com/office/drawing/2014/main" id="{8E0EC898-A0AB-CC82-5AE0-576FE3EBAA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84449" y="1125039"/>
          <a:ext cx="2627788" cy="2000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9903128" imgH="7540863" progId="CorelDraw.Graphic.16">
                  <p:embed/>
                </p:oleObj>
              </mc:Choice>
              <mc:Fallback>
                <p:oleObj name="CorelDRAW" r:id="rId5" imgW="9903128" imgH="7540863" progId="CorelDraw.Graphic.16">
                  <p:embed/>
                  <p:pic>
                    <p:nvPicPr>
                      <p:cNvPr id="13" name="Obiekt 12">
                        <a:extLst>
                          <a:ext uri="{FF2B5EF4-FFF2-40B4-BE49-F238E27FC236}">
                            <a16:creationId xmlns:a16="http://schemas.microsoft.com/office/drawing/2014/main" id="{8E0EC898-A0AB-CC82-5AE0-576FE3EBAA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84449" y="1125039"/>
                        <a:ext cx="2627788" cy="2000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108F1CF2-0309-2D24-D526-B7C14E7C01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46292" y="2214728"/>
          <a:ext cx="2225708" cy="215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6566412" imgH="6367771" progId="CorelDraw.Graphic.16">
                  <p:embed/>
                </p:oleObj>
              </mc:Choice>
              <mc:Fallback>
                <p:oleObj name="CorelDRAW" r:id="rId7" imgW="6566412" imgH="6367771" progId="CorelDraw.Graphic.16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108F1CF2-0309-2D24-D526-B7C14E7C01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46292" y="2214728"/>
                        <a:ext cx="2225708" cy="2158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6A9FB01A-A066-52CF-9639-071205FE6448}"/>
              </a:ext>
            </a:extLst>
          </p:cNvPr>
          <p:cNvSpPr txBox="1"/>
          <p:nvPr/>
        </p:nvSpPr>
        <p:spPr>
          <a:xfrm>
            <a:off x="2695711" y="1568397"/>
            <a:ext cx="2377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Storytelling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l-PL" sz="1200" dirty="0">
                <a:latin typeface="Helvetica Neue"/>
                <a:sym typeface="Helvetica Neue"/>
              </a:rPr>
              <a:t>Opowiadanie historii</a:t>
            </a:r>
            <a:endParaRPr lang="pl-PL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66872" y="300362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MECHANIKI CZĘSTO WYKORZYSTYWANE W NOWOCZESNYCH GRACH</a:t>
            </a:r>
          </a:p>
        </p:txBody>
      </p:sp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1D78FC5F-5A86-F8CB-1A1D-A8B7FB7F21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46085" y="1286538"/>
          <a:ext cx="2543911" cy="363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038823" imgH="7203477" progId="CorelDraw.Graphic.16">
                  <p:embed/>
                </p:oleObj>
              </mc:Choice>
              <mc:Fallback>
                <p:oleObj name="CorelDRAW" r:id="rId3" imgW="5038823" imgH="7203477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1D78FC5F-5A86-F8CB-1A1D-A8B7FB7F21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46085" y="1286538"/>
                        <a:ext cx="2543911" cy="3636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595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CZĘSTO WYKORZYSTYWANE W NOWOCZESNYCH GRACH</a:t>
            </a:r>
          </a:p>
        </p:txBody>
      </p:sp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0E593AC5-A47F-2828-136E-FD5F91F9F7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576" y="12551"/>
          <a:ext cx="1358878" cy="2007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85110" imgH="8103912" progId="CorelDraw.Graphic.16">
                  <p:embed/>
                </p:oleObj>
              </mc:Choice>
              <mc:Fallback>
                <p:oleObj name="CorelDRAW" r:id="rId3" imgW="5485110" imgH="8103912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0E593AC5-A47F-2828-136E-FD5F91F9F7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576" y="12551"/>
                        <a:ext cx="1358878" cy="2007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iekt 5">
            <a:extLst>
              <a:ext uri="{FF2B5EF4-FFF2-40B4-BE49-F238E27FC236}">
                <a16:creationId xmlns:a16="http://schemas.microsoft.com/office/drawing/2014/main" id="{C3C01D9E-23D7-16D2-AB46-428210755B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4071" y="2242437"/>
          <a:ext cx="3300887" cy="2013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9057181" imgH="5523198" progId="CorelDraw.Graphic.16">
                  <p:embed/>
                </p:oleObj>
              </mc:Choice>
              <mc:Fallback>
                <p:oleObj name="CorelDRAW" r:id="rId5" imgW="9057181" imgH="5523198" progId="CorelDraw.Graphic.16">
                  <p:embed/>
                  <p:pic>
                    <p:nvPicPr>
                      <p:cNvPr id="6" name="Obiekt 5">
                        <a:extLst>
                          <a:ext uri="{FF2B5EF4-FFF2-40B4-BE49-F238E27FC236}">
                            <a16:creationId xmlns:a16="http://schemas.microsoft.com/office/drawing/2014/main" id="{C3C01D9E-23D7-16D2-AB46-428210755B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4071" y="2242437"/>
                        <a:ext cx="3300887" cy="2013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C64A7168-07AC-5F6B-7784-A3B6BAE361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05347" y="967235"/>
          <a:ext cx="3121966" cy="1935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10420022" imgH="6461760" progId="CorelDraw.Graphic.16">
                  <p:embed/>
                </p:oleObj>
              </mc:Choice>
              <mc:Fallback>
                <p:oleObj name="CorelDRAW" r:id="rId7" imgW="10420022" imgH="6461760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C64A7168-07AC-5F6B-7784-A3B6BAE361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05347" y="967235"/>
                        <a:ext cx="3121966" cy="1935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B02408A5-5AE7-6305-E857-58B7DD66EE21}"/>
              </a:ext>
            </a:extLst>
          </p:cNvPr>
          <p:cNvSpPr txBox="1">
            <a:spLocks/>
          </p:cNvSpPr>
          <p:nvPr/>
        </p:nvSpPr>
        <p:spPr>
          <a:xfrm>
            <a:off x="6517827" y="421076"/>
            <a:ext cx="1838848" cy="5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Auction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/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Licytacja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E6B5414-D956-CFEA-ADD3-580D10B1EA50}"/>
              </a:ext>
            </a:extLst>
          </p:cNvPr>
          <p:cNvSpPr txBox="1"/>
          <p:nvPr/>
        </p:nvSpPr>
        <p:spPr>
          <a:xfrm>
            <a:off x="2194902" y="1596106"/>
            <a:ext cx="2377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Trading</a:t>
            </a:r>
          </a:p>
          <a:p>
            <a:pPr algn="ctr"/>
            <a:r>
              <a:rPr lang="pl-PL" sz="1200" dirty="0">
                <a:latin typeface="Helvetica Neue"/>
                <a:sym typeface="Helvetica Neue"/>
              </a:rPr>
              <a:t>Handel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2311601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CZĘSTO WYKORZYSTYWANE W NOWOCZESNYCH GRACH</a:t>
            </a:r>
          </a:p>
        </p:txBody>
      </p:sp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0E593AC5-A47F-2828-136E-FD5F91F9F7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576" y="12551"/>
          <a:ext cx="1358878" cy="2007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85110" imgH="8103912" progId="CorelDraw.Graphic.16">
                  <p:embed/>
                </p:oleObj>
              </mc:Choice>
              <mc:Fallback>
                <p:oleObj name="CorelDRAW" r:id="rId3" imgW="5485110" imgH="8103912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0E593AC5-A47F-2828-136E-FD5F91F9F7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576" y="12551"/>
                        <a:ext cx="1358878" cy="2007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23B4FBDC-330C-49BA-E86A-82448FDF47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0566" y="2472164"/>
          <a:ext cx="2581558" cy="2183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6754252" imgH="5711176" progId="CorelDraw.Graphic.16">
                  <p:embed/>
                </p:oleObj>
              </mc:Choice>
              <mc:Fallback>
                <p:oleObj name="CorelDRAW" r:id="rId5" imgW="6754252" imgH="5711176" progId="CorelDraw.Graphic.16">
                  <p:embed/>
                  <p:pic>
                    <p:nvPicPr>
                      <p:cNvPr id="5" name="Obiekt 4">
                        <a:extLst>
                          <a:ext uri="{FF2B5EF4-FFF2-40B4-BE49-F238E27FC236}">
                            <a16:creationId xmlns:a16="http://schemas.microsoft.com/office/drawing/2014/main" id="{23B4FBDC-330C-49BA-E86A-82448FDF47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60566" y="2472164"/>
                        <a:ext cx="2581558" cy="2183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AA6E3950-3FCA-1F50-D7D4-35F88EF7A3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6638" y="1268977"/>
          <a:ext cx="2419683" cy="213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5986461" imgH="5273151" progId="CorelDraw.Graphic.16">
                  <p:embed/>
                </p:oleObj>
              </mc:Choice>
              <mc:Fallback>
                <p:oleObj name="CorelDRAW" r:id="rId7" imgW="5986461" imgH="5273151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AA6E3950-3FCA-1F50-D7D4-35F88EF7A3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56638" y="1268977"/>
                        <a:ext cx="2419683" cy="213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F380E3EB-CCA3-5837-2041-28A8BAC50B4A}"/>
              </a:ext>
            </a:extLst>
          </p:cNvPr>
          <p:cNvSpPr txBox="1">
            <a:spLocks/>
          </p:cNvSpPr>
          <p:nvPr/>
        </p:nvSpPr>
        <p:spPr>
          <a:xfrm>
            <a:off x="5384247" y="500132"/>
            <a:ext cx="3423683" cy="5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Semi-Cooperative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Game</a:t>
            </a:r>
            <a:b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Gra </a:t>
            </a:r>
            <a:r>
              <a:rPr lang="pl-PL" sz="1200" dirty="0" err="1">
                <a:latin typeface="Helvetica Neue"/>
                <a:ea typeface="Helvetica Neue"/>
                <a:cs typeface="Helvetica Neue"/>
                <a:sym typeface="Helvetica Neue"/>
              </a:rPr>
              <a:t>semikooperacyjna</a:t>
            </a:r>
            <a:endParaRPr lang="pl-PL"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7E5921-4540-F6F7-03F7-C5A1BFF029E5}"/>
              </a:ext>
            </a:extLst>
          </p:cNvPr>
          <p:cNvSpPr txBox="1"/>
          <p:nvPr/>
        </p:nvSpPr>
        <p:spPr>
          <a:xfrm>
            <a:off x="2110446" y="1825833"/>
            <a:ext cx="2753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Cooperative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Game</a:t>
            </a:r>
          </a:p>
          <a:p>
            <a:pPr algn="ctr"/>
            <a:r>
              <a:rPr lang="pl-PL" sz="1200" dirty="0">
                <a:latin typeface="Helvetica Neue"/>
                <a:sym typeface="Helvetica Neue"/>
              </a:rPr>
              <a:t>Gra kooperacyjna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379065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CZĘSTO WYKORZYSTYWANE W NOWOCZESNYCH GRACH</a:t>
            </a:r>
          </a:p>
        </p:txBody>
      </p:sp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0E593AC5-A47F-2828-136E-FD5F91F9F7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576" y="12551"/>
          <a:ext cx="1358878" cy="2007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85110" imgH="8103912" progId="CorelDraw.Graphic.16">
                  <p:embed/>
                </p:oleObj>
              </mc:Choice>
              <mc:Fallback>
                <p:oleObj name="CorelDRAW" r:id="rId3" imgW="5485110" imgH="8103912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0E593AC5-A47F-2828-136E-FD5F91F9F7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576" y="12551"/>
                        <a:ext cx="1358878" cy="2007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3E06B672-AF73-9BAA-CB6B-F6D0A3CA5A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8999" y="2571750"/>
          <a:ext cx="3048646" cy="213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490515" imgH="5257190" progId="CorelDraw.Graphic.16">
                  <p:embed/>
                </p:oleObj>
              </mc:Choice>
              <mc:Fallback>
                <p:oleObj name="CorelDRAW" r:id="rId5" imgW="7490515" imgH="5257190" progId="CorelDraw.Graphic.16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3E06B672-AF73-9BAA-CB6B-F6D0A3CA5A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18999" y="2571750"/>
                        <a:ext cx="3048646" cy="213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56FCAC54-3B20-6F20-48A1-2A8CB76FB7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78979" y="1268977"/>
          <a:ext cx="2492043" cy="2048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7098848" imgH="5836200" progId="CorelDraw.Graphic.16">
                  <p:embed/>
                </p:oleObj>
              </mc:Choice>
              <mc:Fallback>
                <p:oleObj name="CorelDRAW" r:id="rId7" imgW="7098848" imgH="5836200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56FCAC54-3B20-6F20-48A1-2A8CB76FB7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78979" y="1268977"/>
                        <a:ext cx="2492043" cy="2048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Google Shape;168;p29">
            <a:extLst>
              <a:ext uri="{FF2B5EF4-FFF2-40B4-BE49-F238E27FC236}">
                <a16:creationId xmlns:a16="http://schemas.microsoft.com/office/drawing/2014/main" id="{F66EE2B3-334B-3D98-0E65-616EB57C71BD}"/>
              </a:ext>
            </a:extLst>
          </p:cNvPr>
          <p:cNvSpPr txBox="1">
            <a:spLocks/>
          </p:cNvSpPr>
          <p:nvPr/>
        </p:nvSpPr>
        <p:spPr>
          <a:xfrm>
            <a:off x="6120223" y="574559"/>
            <a:ext cx="2009554" cy="5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Voting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/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Głosowanie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BCD69EB-E6AB-8289-0EAF-34190B6A8CBB}"/>
              </a:ext>
            </a:extLst>
          </p:cNvPr>
          <p:cNvSpPr txBox="1"/>
          <p:nvPr/>
        </p:nvSpPr>
        <p:spPr>
          <a:xfrm>
            <a:off x="2670926" y="2110085"/>
            <a:ext cx="1901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Take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</a:p>
          <a:p>
            <a:pPr algn="ctr"/>
            <a:r>
              <a:rPr lang="pl-PL" sz="1200" dirty="0"/>
              <a:t>A masz!</a:t>
            </a:r>
          </a:p>
        </p:txBody>
      </p:sp>
    </p:spTree>
    <p:extLst>
      <p:ext uri="{BB962C8B-B14F-4D97-AF65-F5344CB8AC3E}">
        <p14:creationId xmlns:p14="http://schemas.microsoft.com/office/powerpoint/2010/main" val="2765374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A38DD4-A3A2-27A8-2025-FD839746DE72}"/>
              </a:ext>
            </a:extLst>
          </p:cNvPr>
          <p:cNvSpPr txBox="1"/>
          <p:nvPr/>
        </p:nvSpPr>
        <p:spPr>
          <a:xfrm>
            <a:off x="-55601" y="1919272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CZĘSTO WYKORZYSTYWANE W NOWOCZESNYCH GRACH</a:t>
            </a:r>
          </a:p>
        </p:txBody>
      </p:sp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0E593AC5-A47F-2828-136E-FD5F91F9F7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576" y="12551"/>
          <a:ext cx="1358878" cy="2007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485110" imgH="8103912" progId="CorelDraw.Graphic.16">
                  <p:embed/>
                </p:oleObj>
              </mc:Choice>
              <mc:Fallback>
                <p:oleObj name="CorelDRAW" r:id="rId3" imgW="5485110" imgH="8103912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0E593AC5-A47F-2828-136E-FD5F91F9F7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576" y="12551"/>
                        <a:ext cx="1358878" cy="2007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06E4C0C2-E0A1-9710-AAE0-A0B58E22FD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7812" y="2485643"/>
          <a:ext cx="2252801" cy="2081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5671174" imgH="5238570" progId="CorelDraw.Graphic.16">
                  <p:embed/>
                </p:oleObj>
              </mc:Choice>
              <mc:Fallback>
                <p:oleObj name="CorelDRAW" r:id="rId5" imgW="5671174" imgH="5238570" progId="CorelDraw.Graphic.16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06E4C0C2-E0A1-9710-AAE0-A0B58E22FD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27812" y="2485643"/>
                        <a:ext cx="2252801" cy="20812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iekt 2">
            <a:extLst>
              <a:ext uri="{FF2B5EF4-FFF2-40B4-BE49-F238E27FC236}">
                <a16:creationId xmlns:a16="http://schemas.microsoft.com/office/drawing/2014/main" id="{E5C0FA3A-308D-8BDD-A219-8EA3796668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0407" y="1071634"/>
          <a:ext cx="2978802" cy="2081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8657522" imgH="6049449" progId="CorelDraw.Graphic.16">
                  <p:embed/>
                </p:oleObj>
              </mc:Choice>
              <mc:Fallback>
                <p:oleObj name="CorelDRAW" r:id="rId7" imgW="8657522" imgH="6049449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E5C0FA3A-308D-8BDD-A219-8EA3796668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80407" y="1071634"/>
                        <a:ext cx="2978802" cy="20812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Google Shape;168;p29">
            <a:extLst>
              <a:ext uri="{FF2B5EF4-FFF2-40B4-BE49-F238E27FC236}">
                <a16:creationId xmlns:a16="http://schemas.microsoft.com/office/drawing/2014/main" id="{E8E0D571-EAA0-72D1-0244-A2BA3B23C2DC}"/>
              </a:ext>
            </a:extLst>
          </p:cNvPr>
          <p:cNvSpPr txBox="1">
            <a:spLocks/>
          </p:cNvSpPr>
          <p:nvPr/>
        </p:nvSpPr>
        <p:spPr>
          <a:xfrm>
            <a:off x="7069808" y="589868"/>
            <a:ext cx="1486402" cy="5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Race</a:t>
            </a:r>
          </a:p>
          <a:p>
            <a:pPr algn="ctr"/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Wyścig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D1CDEF5-49C0-F032-8C66-CB3A4925650D}"/>
              </a:ext>
            </a:extLst>
          </p:cNvPr>
          <p:cNvSpPr txBox="1"/>
          <p:nvPr/>
        </p:nvSpPr>
        <p:spPr>
          <a:xfrm>
            <a:off x="2170343" y="1839022"/>
            <a:ext cx="2377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Speed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Matching</a:t>
            </a:r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/>
            <a:r>
              <a:rPr lang="pl-PL" sz="1200" dirty="0">
                <a:latin typeface="Helvetica Neue"/>
                <a:sym typeface="Helvetica Neue"/>
              </a:rPr>
              <a:t>Szybkie dopasowywanie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1180762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A9FB01A-A066-52CF-9639-071205FE6448}"/>
              </a:ext>
            </a:extLst>
          </p:cNvPr>
          <p:cNvSpPr txBox="1"/>
          <p:nvPr/>
        </p:nvSpPr>
        <p:spPr>
          <a:xfrm>
            <a:off x="2480938" y="1925419"/>
            <a:ext cx="19611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Area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Control</a:t>
            </a:r>
          </a:p>
          <a:p>
            <a:pPr algn="ctr"/>
            <a:r>
              <a:rPr lang="pl-PL" sz="1200" dirty="0">
                <a:latin typeface="Helvetica Neue"/>
                <a:sym typeface="Helvetica Neue"/>
              </a:rPr>
              <a:t>Kontrola terenu</a:t>
            </a:r>
            <a:endParaRPr lang="pl-PL" sz="1200" dirty="0"/>
          </a:p>
        </p:txBody>
      </p:sp>
      <p:graphicFrame>
        <p:nvGraphicFramePr>
          <p:cNvPr id="6" name="Obiekt 5">
            <a:extLst>
              <a:ext uri="{FF2B5EF4-FFF2-40B4-BE49-F238E27FC236}">
                <a16:creationId xmlns:a16="http://schemas.microsoft.com/office/drawing/2014/main" id="{22554A53-DF89-EAAC-B6CE-61630C563A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37502" y="2658142"/>
          <a:ext cx="3047997" cy="1971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8215675" imgH="5314825" progId="CorelDraw.Graphic.16">
                  <p:embed/>
                </p:oleObj>
              </mc:Choice>
              <mc:Fallback>
                <p:oleObj name="CorelDRAW" r:id="rId3" imgW="8215675" imgH="5314825" progId="CorelDraw.Graphic.16">
                  <p:embed/>
                  <p:pic>
                    <p:nvPicPr>
                      <p:cNvPr id="6" name="Obiekt 5">
                        <a:extLst>
                          <a:ext uri="{FF2B5EF4-FFF2-40B4-BE49-F238E27FC236}">
                            <a16:creationId xmlns:a16="http://schemas.microsoft.com/office/drawing/2014/main" id="{22554A53-DF89-EAAC-B6CE-61630C563A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7502" y="2658142"/>
                        <a:ext cx="3047997" cy="19716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1F110B09-8724-22AB-DA1D-B5EE1E2055EA}"/>
              </a:ext>
            </a:extLst>
          </p:cNvPr>
          <p:cNvSpPr txBox="1"/>
          <p:nvPr/>
        </p:nvSpPr>
        <p:spPr>
          <a:xfrm>
            <a:off x="5485555" y="281733"/>
            <a:ext cx="30593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Worker</a:t>
            </a:r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Placement</a:t>
            </a:r>
            <a:endParaRPr lang="pl-PL" sz="2400" dirty="0"/>
          </a:p>
        </p:txBody>
      </p:sp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3E8F6D24-9C7A-70B3-799E-8644E5828C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607215"/>
              </p:ext>
            </p:extLst>
          </p:nvPr>
        </p:nvGraphicFramePr>
        <p:xfrm>
          <a:off x="5238929" y="743398"/>
          <a:ext cx="3249133" cy="2203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392820" imgH="5014680" progId="CorelDraw.Graphic.16">
                  <p:embed/>
                </p:oleObj>
              </mc:Choice>
              <mc:Fallback>
                <p:oleObj name="CorelDRAW" r:id="rId5" imgW="7392820" imgH="5014680" progId="CorelDraw.Graphic.16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C422F769-05E9-C1A3-079C-B1EED8C845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38929" y="743398"/>
                        <a:ext cx="3249133" cy="2203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B117F8D-B365-869C-22A8-D1BF65919CA3}"/>
              </a:ext>
            </a:extLst>
          </p:cNvPr>
          <p:cNvSpPr txBox="1"/>
          <p:nvPr/>
        </p:nvSpPr>
        <p:spPr>
          <a:xfrm>
            <a:off x="-55601" y="1919272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CZĘSTO WYKORZYSTYWANE W NOWOCZESNYCH GRACH</a:t>
            </a:r>
          </a:p>
        </p:txBody>
      </p:sp>
      <p:graphicFrame>
        <p:nvGraphicFramePr>
          <p:cNvPr id="12" name="Obiekt 11">
            <a:extLst>
              <a:ext uri="{FF2B5EF4-FFF2-40B4-BE49-F238E27FC236}">
                <a16:creationId xmlns:a16="http://schemas.microsoft.com/office/drawing/2014/main" id="{4DFBE0E3-A7D9-66C7-3112-2E8F2FB775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576" y="12551"/>
          <a:ext cx="1358878" cy="2007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5485110" imgH="8103912" progId="CorelDraw.Graphic.16">
                  <p:embed/>
                </p:oleObj>
              </mc:Choice>
              <mc:Fallback>
                <p:oleObj name="CorelDRAW" r:id="rId7" imgW="5485110" imgH="8103912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0E593AC5-A47F-2828-136E-FD5F91F9F7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1576" y="12551"/>
                        <a:ext cx="1358878" cy="2007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1" y="0"/>
            <a:ext cx="1684070" cy="5145465"/>
          </a:xfrm>
          <a:custGeom>
            <a:avLst/>
            <a:gdLst/>
            <a:ahLst/>
            <a:cxnLst/>
            <a:rect l="l" t="t" r="r" b="b"/>
            <a:pathLst>
              <a:path w="2508250" h="11308715" extrusionOk="0">
                <a:moveTo>
                  <a:pt x="0" y="11308556"/>
                </a:moveTo>
                <a:lnTo>
                  <a:pt x="2508003" y="11308556"/>
                </a:lnTo>
                <a:lnTo>
                  <a:pt x="250800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lang="pl-PL"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B02408A5-5AE7-6305-E857-58B7DD66EE21}"/>
              </a:ext>
            </a:extLst>
          </p:cNvPr>
          <p:cNvSpPr txBox="1">
            <a:spLocks/>
          </p:cNvSpPr>
          <p:nvPr/>
        </p:nvSpPr>
        <p:spPr>
          <a:xfrm>
            <a:off x="7028748" y="1978997"/>
            <a:ext cx="1838848" cy="5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 err="1">
                <a:latin typeface="Helvetica Neue"/>
                <a:ea typeface="Helvetica Neue"/>
                <a:cs typeface="Helvetica Neue"/>
                <a:sym typeface="Helvetica Neue"/>
              </a:rPr>
              <a:t>Contracts</a:t>
            </a:r>
            <a:b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Kontrakty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E6B5414-D956-CFEA-ADD3-580D10B1EA50}"/>
              </a:ext>
            </a:extLst>
          </p:cNvPr>
          <p:cNvSpPr txBox="1"/>
          <p:nvPr/>
        </p:nvSpPr>
        <p:spPr>
          <a:xfrm>
            <a:off x="2016310" y="1925418"/>
            <a:ext cx="3041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Set Collection</a:t>
            </a:r>
          </a:p>
          <a:p>
            <a:pPr algn="ctr"/>
            <a:r>
              <a:rPr lang="pl-PL" sz="1200" dirty="0">
                <a:latin typeface="Helvetica Neue"/>
                <a:sym typeface="Helvetica Neue"/>
              </a:rPr>
              <a:t>Zbieranie zestawów</a:t>
            </a:r>
            <a:endParaRPr lang="pl-PL" sz="1200" dirty="0"/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4C00AAD5-8C7B-CBC1-83C9-DCECA8F6DD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824490"/>
              </p:ext>
            </p:extLst>
          </p:nvPr>
        </p:nvGraphicFramePr>
        <p:xfrm>
          <a:off x="7352788" y="2582547"/>
          <a:ext cx="1831975" cy="2560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661773" imgH="5119753" progId="CorelDraw.Graphic.16">
                  <p:embed/>
                </p:oleObj>
              </mc:Choice>
              <mc:Fallback>
                <p:oleObj name="CorelDRAW" r:id="rId3" imgW="3661773" imgH="5119753" progId="CorelDraw.Graphic.16">
                  <p:embed/>
                  <p:pic>
                    <p:nvPicPr>
                      <p:cNvPr id="9" name="Obiekt 8">
                        <a:extLst>
                          <a:ext uri="{FF2B5EF4-FFF2-40B4-BE49-F238E27FC236}">
                            <a16:creationId xmlns:a16="http://schemas.microsoft.com/office/drawing/2014/main" id="{4C00AAD5-8C7B-CBC1-83C9-DCECA8F6DD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52788" y="2582547"/>
                        <a:ext cx="1831975" cy="25609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770C1126-3881-69AE-FBD2-E263459332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59935" y="2642532"/>
          <a:ext cx="3154326" cy="2069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8775199" imgH="5757727" progId="CorelDraw.Graphic.16">
                  <p:embed/>
                </p:oleObj>
              </mc:Choice>
              <mc:Fallback>
                <p:oleObj name="CorelDRAW" r:id="rId5" imgW="8775199" imgH="5757727" progId="CorelDraw.Graphic.16">
                  <p:embed/>
                  <p:pic>
                    <p:nvPicPr>
                      <p:cNvPr id="10" name="Obiekt 9">
                        <a:extLst>
                          <a:ext uri="{FF2B5EF4-FFF2-40B4-BE49-F238E27FC236}">
                            <a16:creationId xmlns:a16="http://schemas.microsoft.com/office/drawing/2014/main" id="{770C1126-3881-69AE-FBD2-E263459332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59935" y="2642532"/>
                        <a:ext cx="3154326" cy="2069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oogle Shape;168;p29">
            <a:extLst>
              <a:ext uri="{FF2B5EF4-FFF2-40B4-BE49-F238E27FC236}">
                <a16:creationId xmlns:a16="http://schemas.microsoft.com/office/drawing/2014/main" id="{B02408A5-5AE7-6305-E857-58B7DD66EE21}"/>
              </a:ext>
            </a:extLst>
          </p:cNvPr>
          <p:cNvSpPr txBox="1">
            <a:spLocks/>
          </p:cNvSpPr>
          <p:nvPr/>
        </p:nvSpPr>
        <p:spPr>
          <a:xfrm>
            <a:off x="4912911" y="174942"/>
            <a:ext cx="2636874" cy="74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latin typeface="Helvetica Neue"/>
                <a:ea typeface="Helvetica Neue"/>
                <a:cs typeface="Helvetica Neue"/>
                <a:sym typeface="Helvetica Neue"/>
              </a:rPr>
              <a:t>Hand Management</a:t>
            </a:r>
          </a:p>
          <a:p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6" name="Obiekt 5">
            <a:extLst>
              <a:ext uri="{FF2B5EF4-FFF2-40B4-BE49-F238E27FC236}">
                <a16:creationId xmlns:a16="http://schemas.microsoft.com/office/drawing/2014/main" id="{375AE209-F765-A406-6D32-D858CB8B38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865204"/>
              </p:ext>
            </p:extLst>
          </p:nvPr>
        </p:nvGraphicFramePr>
        <p:xfrm>
          <a:off x="5057886" y="718724"/>
          <a:ext cx="1684070" cy="212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4921146" imgH="6208166" progId="CorelDraw.Graphic.16">
                  <p:embed/>
                </p:oleObj>
              </mc:Choice>
              <mc:Fallback>
                <p:oleObj name="CorelDRAW" r:id="rId7" imgW="4921146" imgH="6208166" progId="CorelDraw.Graphic.16">
                  <p:embed/>
                  <p:pic>
                    <p:nvPicPr>
                      <p:cNvPr id="6" name="Obiekt 5">
                        <a:extLst>
                          <a:ext uri="{FF2B5EF4-FFF2-40B4-BE49-F238E27FC236}">
                            <a16:creationId xmlns:a16="http://schemas.microsoft.com/office/drawing/2014/main" id="{375AE209-F765-A406-6D32-D858CB8B38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57886" y="718724"/>
                        <a:ext cx="1684070" cy="212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AB14A941-8CE7-EB1B-61EF-8244E83B62F9}"/>
              </a:ext>
            </a:extLst>
          </p:cNvPr>
          <p:cNvSpPr txBox="1"/>
          <p:nvPr/>
        </p:nvSpPr>
        <p:spPr>
          <a:xfrm>
            <a:off x="-55601" y="1919272"/>
            <a:ext cx="1782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bg1"/>
                </a:solidFill>
                <a:latin typeface="Helvetica Neue" panose="020B0604020202020204" charset="0"/>
              </a:rPr>
              <a:t>MECHANIKI CZĘSTO WYKORZYSTYWANE W NOWOCZESNYCH GRACH</a:t>
            </a:r>
          </a:p>
        </p:txBody>
      </p:sp>
      <p:graphicFrame>
        <p:nvGraphicFramePr>
          <p:cNvPr id="11" name="Obiekt 10">
            <a:extLst>
              <a:ext uri="{FF2B5EF4-FFF2-40B4-BE49-F238E27FC236}">
                <a16:creationId xmlns:a16="http://schemas.microsoft.com/office/drawing/2014/main" id="{07DBFD17-EEF4-BE89-94E7-E092202002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576" y="12551"/>
          <a:ext cx="1358878" cy="2007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5485110" imgH="8103912" progId="CorelDraw.Graphic.16">
                  <p:embed/>
                </p:oleObj>
              </mc:Choice>
              <mc:Fallback>
                <p:oleObj name="CorelDRAW" r:id="rId9" imgW="5485110" imgH="8103912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0E593AC5-A47F-2828-136E-FD5F91F9F7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1576" y="12551"/>
                        <a:ext cx="1358878" cy="2007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77863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Plansza i plansze graczy </a:t>
            </a:r>
          </a:p>
          <a:p>
            <a:r>
              <a:rPr lang="pl-PL" dirty="0">
                <a:latin typeface="+mj-lt"/>
              </a:rPr>
              <a:t>Kafelki </a:t>
            </a:r>
          </a:p>
          <a:p>
            <a:r>
              <a:rPr lang="pl-PL" dirty="0">
                <a:latin typeface="+mj-lt"/>
              </a:rPr>
              <a:t>Zasłonki </a:t>
            </a:r>
          </a:p>
          <a:p>
            <a:r>
              <a:rPr lang="pl-PL" dirty="0">
                <a:latin typeface="+mj-lt"/>
              </a:rPr>
              <a:t>Pionki i figurki.</a:t>
            </a:r>
          </a:p>
          <a:p>
            <a:r>
              <a:rPr lang="pl-PL" dirty="0">
                <a:latin typeface="+mj-lt"/>
              </a:rPr>
              <a:t>Żetony, kryształki</a:t>
            </a:r>
          </a:p>
          <a:p>
            <a:r>
              <a:rPr lang="pl-PL" dirty="0">
                <a:latin typeface="+mj-lt"/>
              </a:rPr>
              <a:t>Karty</a:t>
            </a:r>
          </a:p>
          <a:p>
            <a:r>
              <a:rPr lang="pl-PL" dirty="0">
                <a:latin typeface="+mj-lt"/>
              </a:rPr>
              <a:t>Kości (k6, k3, k4, k8, k10) </a:t>
            </a:r>
          </a:p>
          <a:p>
            <a:r>
              <a:rPr lang="pl-PL" dirty="0">
                <a:latin typeface="+mj-lt"/>
              </a:rPr>
              <a:t>Inne (kalendarz, beret)</a:t>
            </a:r>
          </a:p>
        </p:txBody>
      </p:sp>
      <p:sp>
        <p:nvSpPr>
          <p:cNvPr id="4" name="Google Shape;152;p27">
            <a:extLst>
              <a:ext uri="{FF2B5EF4-FFF2-40B4-BE49-F238E27FC236}">
                <a16:creationId xmlns:a16="http://schemas.microsoft.com/office/drawing/2014/main" id="{C585EC51-74FA-A145-81BA-873347BA0DC2}"/>
              </a:ext>
            </a:extLst>
          </p:cNvPr>
          <p:cNvSpPr/>
          <p:nvPr/>
        </p:nvSpPr>
        <p:spPr>
          <a:xfrm>
            <a:off x="-1059914" y="2279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53;p27">
            <a:extLst>
              <a:ext uri="{FF2B5EF4-FFF2-40B4-BE49-F238E27FC236}">
                <a16:creationId xmlns:a16="http://schemas.microsoft.com/office/drawing/2014/main" id="{5C5BF5EA-41C7-00BE-FD25-547EAEEAFE88}"/>
              </a:ext>
            </a:extLst>
          </p:cNvPr>
          <p:cNvSpPr txBox="1"/>
          <p:nvPr/>
        </p:nvSpPr>
        <p:spPr>
          <a:xfrm>
            <a:off x="-281936" y="384835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JAKIE KOMPONENTY ?</a:t>
            </a:r>
          </a:p>
        </p:txBody>
      </p:sp>
    </p:spTree>
    <p:extLst>
      <p:ext uri="{BB962C8B-B14F-4D97-AF65-F5344CB8AC3E}">
        <p14:creationId xmlns:p14="http://schemas.microsoft.com/office/powerpoint/2010/main" val="23405739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66650" y="457235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CZEGO POTRZEBUJĘ BY STWORZYĆ PROTOTYP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30C02C-307F-41B7-1080-65DC8B5B4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02500">
            <a:off x="58989" y="2562871"/>
            <a:ext cx="4075713" cy="2465651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22BC599-E13B-0AD7-9AD4-6D31122D07B2}"/>
              </a:ext>
            </a:extLst>
          </p:cNvPr>
          <p:cNvSpPr txBox="1"/>
          <p:nvPr/>
        </p:nvSpPr>
        <p:spPr>
          <a:xfrm>
            <a:off x="2806994" y="1380808"/>
            <a:ext cx="577935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l-PL" sz="1600" dirty="0">
                <a:latin typeface="Helvetica Neue"/>
                <a:sym typeface="Helvetica Neue"/>
              </a:rPr>
              <a:t>Dużo papieru najlepiej o dużej gramaturze (200 i więcej).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latin typeface="Helvetica Neue"/>
                <a:sym typeface="Helvetica Neue"/>
              </a:rPr>
              <a:t>Kolorowa drukarka (najlepiej taka, która może drukować na sztywnym papierze i w formacie A3).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latin typeface="Helvetica Neue"/>
                <a:sym typeface="Helvetica Neue"/>
              </a:rPr>
              <a:t>Papier samoprzylepny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latin typeface="Helvetica Neue"/>
                <a:sym typeface="Helvetica Neue"/>
              </a:rPr>
              <a:t>Koszulki do kart (przezroczyste i nieprzezroczyste)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latin typeface="Helvetica Neue"/>
                <a:sym typeface="Helvetica Neue"/>
              </a:rPr>
              <a:t>Kostki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latin typeface="Helvetica Neue"/>
                <a:sym typeface="Helvetica Neue"/>
              </a:rPr>
              <a:t>Może znaczników, żetonów, pionki</a:t>
            </a:r>
          </a:p>
          <a:p>
            <a:endParaRPr lang="pl-PL" sz="1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/>
          <p:nvPr/>
        </p:nvSpPr>
        <p:spPr>
          <a:xfrm>
            <a:off x="-411328" y="3003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66650" y="457235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RÓŻNE ETAPY TESTOWANIA GIER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4296836-8E67-D647-BF0A-2902B10A5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391" y="1152475"/>
            <a:ext cx="5591175" cy="2514600"/>
          </a:xfrm>
          <a:prstGeom prst="rect">
            <a:avLst/>
          </a:prstGeom>
        </p:spPr>
      </p:pic>
      <p:sp>
        <p:nvSpPr>
          <p:cNvPr id="3" name="Symbol zastępczy zawartości 2"/>
          <p:cNvSpPr txBox="1">
            <a:spLocks/>
          </p:cNvSpPr>
          <p:nvPr/>
        </p:nvSpPr>
        <p:spPr>
          <a:xfrm>
            <a:off x="70507" y="1186648"/>
            <a:ext cx="8520600" cy="34164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800" dirty="0">
                <a:latin typeface="+mj-lt"/>
              </a:rPr>
              <a:t>1. Praca „na kartce” - założenia </a:t>
            </a:r>
          </a:p>
          <a:p>
            <a:r>
              <a:rPr lang="pl-PL" sz="1800" dirty="0">
                <a:latin typeface="+mj-lt"/>
              </a:rPr>
              <a:t>2. Powiązania mechaniczne – </a:t>
            </a:r>
            <a:r>
              <a:rPr lang="pl-PL" sz="1800" dirty="0" err="1">
                <a:latin typeface="+mj-lt"/>
              </a:rPr>
              <a:t>excel</a:t>
            </a:r>
            <a:r>
              <a:rPr lang="pl-PL" sz="1800" dirty="0">
                <a:latin typeface="+mj-lt"/>
              </a:rPr>
              <a:t> </a:t>
            </a:r>
          </a:p>
          <a:p>
            <a:r>
              <a:rPr lang="pl-PL" sz="1800" dirty="0">
                <a:latin typeface="+mj-lt"/>
              </a:rPr>
              <a:t>3. Prototyp roboczy (gra solo) </a:t>
            </a:r>
          </a:p>
          <a:p>
            <a:r>
              <a:rPr lang="pl-PL" sz="1800" dirty="0">
                <a:latin typeface="+mj-lt"/>
              </a:rPr>
              <a:t>4. Pierwszy prototyp – testy wewnętrzne </a:t>
            </a:r>
          </a:p>
          <a:p>
            <a:r>
              <a:rPr lang="pl-PL" sz="1800" dirty="0">
                <a:latin typeface="+mj-lt"/>
              </a:rPr>
              <a:t>5. Ocena, weryfikacja: </a:t>
            </a:r>
          </a:p>
          <a:p>
            <a:r>
              <a:rPr lang="pl-PL" sz="1800" dirty="0">
                <a:latin typeface="+mj-lt"/>
              </a:rPr>
              <a:t>• Balans współczynników </a:t>
            </a:r>
          </a:p>
          <a:p>
            <a:r>
              <a:rPr lang="pl-PL" sz="1800" dirty="0">
                <a:latin typeface="+mj-lt"/>
              </a:rPr>
              <a:t>• Usuwanie zbędnych zasad i komponentów </a:t>
            </a:r>
          </a:p>
          <a:p>
            <a:r>
              <a:rPr lang="pl-PL" sz="1800" dirty="0">
                <a:latin typeface="+mj-lt"/>
              </a:rPr>
              <a:t>• Dodawanie nowych zasad i komponentów </a:t>
            </a:r>
          </a:p>
          <a:p>
            <a:r>
              <a:rPr lang="pl-PL" sz="1800" dirty="0">
                <a:latin typeface="+mj-lt"/>
              </a:rPr>
              <a:t>• Weryfikacja liczby graczy i czasu gry </a:t>
            </a:r>
          </a:p>
          <a:p>
            <a:r>
              <a:rPr lang="pl-PL" sz="1800" dirty="0">
                <a:latin typeface="+mj-lt"/>
              </a:rPr>
              <a:t>6. Prototyp zaawansowany – testy zewnętrzne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/>
        </p:nvSpPr>
        <p:spPr>
          <a:xfrm>
            <a:off x="2199132" y="1657948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latin typeface="Helvetica Neue" panose="020B0604020202020204" charset="0"/>
              </a:rPr>
              <a:t>PRZEĆWICZMY TO!</a:t>
            </a:r>
          </a:p>
        </p:txBody>
      </p:sp>
      <p:sp>
        <p:nvSpPr>
          <p:cNvPr id="3" name="Google Shape;168;p29">
            <a:extLst>
              <a:ext uri="{FF2B5EF4-FFF2-40B4-BE49-F238E27FC236}">
                <a16:creationId xmlns:a16="http://schemas.microsoft.com/office/drawing/2014/main" id="{43D66006-6081-FC55-19D7-2B4D54656C2B}"/>
              </a:ext>
            </a:extLst>
          </p:cNvPr>
          <p:cNvSpPr txBox="1">
            <a:spLocks/>
          </p:cNvSpPr>
          <p:nvPr/>
        </p:nvSpPr>
        <p:spPr>
          <a:xfrm>
            <a:off x="4123461" y="1036632"/>
            <a:ext cx="743212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600"/>
            </a:pP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Role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Playing</a:t>
            </a:r>
            <a:endParaRPr lang="pl-PL" sz="11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Obiekt 3">
            <a:extLst>
              <a:ext uri="{FF2B5EF4-FFF2-40B4-BE49-F238E27FC236}">
                <a16:creationId xmlns:a16="http://schemas.microsoft.com/office/drawing/2014/main" id="{E3FFD784-AD93-6006-28F1-57E819B2AF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555365"/>
              </p:ext>
            </p:extLst>
          </p:nvPr>
        </p:nvGraphicFramePr>
        <p:xfrm>
          <a:off x="3141758" y="832837"/>
          <a:ext cx="690687" cy="525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903128" imgH="7540863" progId="CorelDraw.Graphic.16">
                  <p:embed/>
                </p:oleObj>
              </mc:Choice>
              <mc:Fallback>
                <p:oleObj name="CorelDRAW" r:id="rId3" imgW="9903128" imgH="7540863" progId="CorelDraw.Graphic.16">
                  <p:embed/>
                  <p:pic>
                    <p:nvPicPr>
                      <p:cNvPr id="4" name="Obiekt 3">
                        <a:extLst>
                          <a:ext uri="{FF2B5EF4-FFF2-40B4-BE49-F238E27FC236}">
                            <a16:creationId xmlns:a16="http://schemas.microsoft.com/office/drawing/2014/main" id="{E3FFD784-AD93-6006-28F1-57E819B2AF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1758" y="832837"/>
                        <a:ext cx="690687" cy="5259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>
            <a:extLst>
              <a:ext uri="{FF2B5EF4-FFF2-40B4-BE49-F238E27FC236}">
                <a16:creationId xmlns:a16="http://schemas.microsoft.com/office/drawing/2014/main" id="{0EFB0B86-6A25-7E13-EB9C-4DD2551297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51817"/>
              </p:ext>
            </p:extLst>
          </p:nvPr>
        </p:nvGraphicFramePr>
        <p:xfrm>
          <a:off x="3195397" y="168004"/>
          <a:ext cx="585003" cy="567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6566412" imgH="6367771" progId="CorelDraw.Graphic.16">
                  <p:embed/>
                </p:oleObj>
              </mc:Choice>
              <mc:Fallback>
                <p:oleObj name="CorelDRAW" r:id="rId5" imgW="6566412" imgH="6367771" progId="CorelDraw.Graphic.16">
                  <p:embed/>
                  <p:pic>
                    <p:nvPicPr>
                      <p:cNvPr id="5" name="Obiekt 4">
                        <a:extLst>
                          <a:ext uri="{FF2B5EF4-FFF2-40B4-BE49-F238E27FC236}">
                            <a16:creationId xmlns:a16="http://schemas.microsoft.com/office/drawing/2014/main" id="{0EFB0B86-6A25-7E13-EB9C-4DD2551297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95397" y="168004"/>
                        <a:ext cx="585003" cy="5672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57A02573-F0EF-8AA9-863E-B5250146C68C}"/>
              </a:ext>
            </a:extLst>
          </p:cNvPr>
          <p:cNvSpPr txBox="1"/>
          <p:nvPr/>
        </p:nvSpPr>
        <p:spPr>
          <a:xfrm>
            <a:off x="3994459" y="275330"/>
            <a:ext cx="12360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Storytelling</a:t>
            </a:r>
            <a:endParaRPr lang="pl-PL" sz="1100" dirty="0"/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6B5A3428-4426-72A0-248F-A88D338627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711132"/>
              </p:ext>
            </p:extLst>
          </p:nvPr>
        </p:nvGraphicFramePr>
        <p:xfrm>
          <a:off x="6440999" y="2850558"/>
          <a:ext cx="592127" cy="54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5671174" imgH="5238570" progId="CorelDraw.Graphic.16">
                  <p:embed/>
                </p:oleObj>
              </mc:Choice>
              <mc:Fallback>
                <p:oleObj name="CorelDRAW" r:id="rId7" imgW="5671174" imgH="5238570" progId="CorelDraw.Graphic.16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6B5A3428-4426-72A0-248F-A88D338627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40999" y="2850558"/>
                        <a:ext cx="592127" cy="547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7">
            <a:extLst>
              <a:ext uri="{FF2B5EF4-FFF2-40B4-BE49-F238E27FC236}">
                <a16:creationId xmlns:a16="http://schemas.microsoft.com/office/drawing/2014/main" id="{DF4AB5B3-AC5A-BA8D-324F-1D6CC4D570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164562"/>
              </p:ext>
            </p:extLst>
          </p:nvPr>
        </p:nvGraphicFramePr>
        <p:xfrm>
          <a:off x="6308982" y="3489894"/>
          <a:ext cx="782948" cy="54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8657522" imgH="6049449" progId="CorelDraw.Graphic.16">
                  <p:embed/>
                </p:oleObj>
              </mc:Choice>
              <mc:Fallback>
                <p:oleObj name="CorelDRAW" r:id="rId9" imgW="8657522" imgH="6049449" progId="CorelDraw.Graphic.16">
                  <p:embed/>
                  <p:pic>
                    <p:nvPicPr>
                      <p:cNvPr id="8" name="Obiekt 7">
                        <a:extLst>
                          <a:ext uri="{FF2B5EF4-FFF2-40B4-BE49-F238E27FC236}">
                            <a16:creationId xmlns:a16="http://schemas.microsoft.com/office/drawing/2014/main" id="{DF4AB5B3-AC5A-BA8D-324F-1D6CC4D570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08982" y="3489894"/>
                        <a:ext cx="782948" cy="547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Google Shape;168;p29">
            <a:extLst>
              <a:ext uri="{FF2B5EF4-FFF2-40B4-BE49-F238E27FC236}">
                <a16:creationId xmlns:a16="http://schemas.microsoft.com/office/drawing/2014/main" id="{747AD0EA-C21F-E330-7E91-31D4C0A6DA2C}"/>
              </a:ext>
            </a:extLst>
          </p:cNvPr>
          <p:cNvSpPr txBox="1">
            <a:spLocks/>
          </p:cNvSpPr>
          <p:nvPr/>
        </p:nvSpPr>
        <p:spPr>
          <a:xfrm>
            <a:off x="7279918" y="3671347"/>
            <a:ext cx="449846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Race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97173A8-FAFD-8C9F-8831-12D79A896C92}"/>
              </a:ext>
            </a:extLst>
          </p:cNvPr>
          <p:cNvSpPr txBox="1"/>
          <p:nvPr/>
        </p:nvSpPr>
        <p:spPr>
          <a:xfrm>
            <a:off x="7203990" y="2993272"/>
            <a:ext cx="15089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Speed</a:t>
            </a: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Matching</a:t>
            </a:r>
            <a:endParaRPr lang="pl-PL" sz="1100" dirty="0"/>
          </a:p>
        </p:txBody>
      </p:sp>
      <p:graphicFrame>
        <p:nvGraphicFramePr>
          <p:cNvPr id="11" name="Obiekt 10">
            <a:extLst>
              <a:ext uri="{FF2B5EF4-FFF2-40B4-BE49-F238E27FC236}">
                <a16:creationId xmlns:a16="http://schemas.microsoft.com/office/drawing/2014/main" id="{41129F8F-5E76-6AFF-3E5B-C873B6245C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558493"/>
              </p:ext>
            </p:extLst>
          </p:nvPr>
        </p:nvGraphicFramePr>
        <p:xfrm>
          <a:off x="6358100" y="1527540"/>
          <a:ext cx="763225" cy="535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7490515" imgH="5257190" progId="CorelDraw.Graphic.16">
                  <p:embed/>
                </p:oleObj>
              </mc:Choice>
              <mc:Fallback>
                <p:oleObj name="CorelDRAW" r:id="rId11" imgW="7490515" imgH="5257190" progId="CorelDraw.Graphic.16">
                  <p:embed/>
                  <p:pic>
                    <p:nvPicPr>
                      <p:cNvPr id="11" name="Obiekt 10">
                        <a:extLst>
                          <a:ext uri="{FF2B5EF4-FFF2-40B4-BE49-F238E27FC236}">
                            <a16:creationId xmlns:a16="http://schemas.microsoft.com/office/drawing/2014/main" id="{41129F8F-5E76-6AFF-3E5B-C873B6245C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58100" y="1527540"/>
                        <a:ext cx="763225" cy="5357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iekt 11">
            <a:extLst>
              <a:ext uri="{FF2B5EF4-FFF2-40B4-BE49-F238E27FC236}">
                <a16:creationId xmlns:a16="http://schemas.microsoft.com/office/drawing/2014/main" id="{8D2CCF71-6D9F-79CB-FA8E-C1D0AFFA2F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518132"/>
              </p:ext>
            </p:extLst>
          </p:nvPr>
        </p:nvGraphicFramePr>
        <p:xfrm>
          <a:off x="6382082" y="2197081"/>
          <a:ext cx="655007" cy="538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7098848" imgH="5836200" progId="CorelDraw.Graphic.16">
                  <p:embed/>
                </p:oleObj>
              </mc:Choice>
              <mc:Fallback>
                <p:oleObj name="CorelDRAW" r:id="rId13" imgW="7098848" imgH="5836200" progId="CorelDraw.Graphic.16">
                  <p:embed/>
                  <p:pic>
                    <p:nvPicPr>
                      <p:cNvPr id="12" name="Obiekt 11">
                        <a:extLst>
                          <a:ext uri="{FF2B5EF4-FFF2-40B4-BE49-F238E27FC236}">
                            <a16:creationId xmlns:a16="http://schemas.microsoft.com/office/drawing/2014/main" id="{8D2CCF71-6D9F-79CB-FA8E-C1D0AFFA2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382082" y="2197081"/>
                        <a:ext cx="655007" cy="538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Google Shape;168;p29">
            <a:extLst>
              <a:ext uri="{FF2B5EF4-FFF2-40B4-BE49-F238E27FC236}">
                <a16:creationId xmlns:a16="http://schemas.microsoft.com/office/drawing/2014/main" id="{C43321EE-4D01-9A33-6A3E-B6D228E24918}"/>
              </a:ext>
            </a:extLst>
          </p:cNvPr>
          <p:cNvSpPr txBox="1">
            <a:spLocks/>
          </p:cNvSpPr>
          <p:nvPr/>
        </p:nvSpPr>
        <p:spPr>
          <a:xfrm>
            <a:off x="7279918" y="2358705"/>
            <a:ext cx="678535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Voting</a:t>
            </a:r>
            <a:endParaRPr lang="pl-PL" sz="11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F64F354-69C1-B458-8F30-C0CFFD1AA19A}"/>
              </a:ext>
            </a:extLst>
          </p:cNvPr>
          <p:cNvSpPr txBox="1"/>
          <p:nvPr/>
        </p:nvSpPr>
        <p:spPr>
          <a:xfrm>
            <a:off x="7211667" y="1714229"/>
            <a:ext cx="12067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Take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endParaRPr lang="pl-PL" sz="1100" dirty="0"/>
          </a:p>
        </p:txBody>
      </p:sp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F2DF2DDA-0752-8FE1-46DA-5DF2D0F65E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901297"/>
              </p:ext>
            </p:extLst>
          </p:nvPr>
        </p:nvGraphicFramePr>
        <p:xfrm>
          <a:off x="6403025" y="184073"/>
          <a:ext cx="678535" cy="573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5" imgW="6754252" imgH="5711176" progId="CorelDraw.Graphic.16">
                  <p:embed/>
                </p:oleObj>
              </mc:Choice>
              <mc:Fallback>
                <p:oleObj name="CorelDRAW" r:id="rId15" imgW="6754252" imgH="5711176" progId="CorelDraw.Graphic.16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F2DF2DDA-0752-8FE1-46DA-5DF2D0F65E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03025" y="184073"/>
                        <a:ext cx="678535" cy="573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iekt 15">
            <a:extLst>
              <a:ext uri="{FF2B5EF4-FFF2-40B4-BE49-F238E27FC236}">
                <a16:creationId xmlns:a16="http://schemas.microsoft.com/office/drawing/2014/main" id="{AF5D96C0-E863-1AC4-F920-493377776D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963229"/>
              </p:ext>
            </p:extLst>
          </p:nvPr>
        </p:nvGraphicFramePr>
        <p:xfrm>
          <a:off x="6411265" y="884147"/>
          <a:ext cx="635990" cy="560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7" imgW="5986461" imgH="5273151" progId="CorelDraw.Graphic.16">
                  <p:embed/>
                </p:oleObj>
              </mc:Choice>
              <mc:Fallback>
                <p:oleObj name="CorelDRAW" r:id="rId17" imgW="5986461" imgH="5273151" progId="CorelDraw.Graphic.16">
                  <p:embed/>
                  <p:pic>
                    <p:nvPicPr>
                      <p:cNvPr id="16" name="Obiekt 15">
                        <a:extLst>
                          <a:ext uri="{FF2B5EF4-FFF2-40B4-BE49-F238E27FC236}">
                            <a16:creationId xmlns:a16="http://schemas.microsoft.com/office/drawing/2014/main" id="{AF5D96C0-E863-1AC4-F920-493377776D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411265" y="884147"/>
                        <a:ext cx="635990" cy="560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Google Shape;168;p29">
            <a:extLst>
              <a:ext uri="{FF2B5EF4-FFF2-40B4-BE49-F238E27FC236}">
                <a16:creationId xmlns:a16="http://schemas.microsoft.com/office/drawing/2014/main" id="{5A26603D-5851-78A9-FFF7-B96FD759A0BC}"/>
              </a:ext>
            </a:extLst>
          </p:cNvPr>
          <p:cNvSpPr txBox="1">
            <a:spLocks/>
          </p:cNvSpPr>
          <p:nvPr/>
        </p:nvSpPr>
        <p:spPr>
          <a:xfrm>
            <a:off x="7330569" y="1035992"/>
            <a:ext cx="1909942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Semi-Cooperative</a:t>
            </a: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 Game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C51CE55-B208-7F55-5A6B-B1BE7AE12A19}"/>
              </a:ext>
            </a:extLst>
          </p:cNvPr>
          <p:cNvSpPr txBox="1"/>
          <p:nvPr/>
        </p:nvSpPr>
        <p:spPr>
          <a:xfrm>
            <a:off x="7245601" y="298803"/>
            <a:ext cx="17480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Cooperative</a:t>
            </a: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 Game</a:t>
            </a:r>
            <a:endParaRPr lang="pl-PL" sz="1100" dirty="0"/>
          </a:p>
        </p:txBody>
      </p:sp>
      <p:graphicFrame>
        <p:nvGraphicFramePr>
          <p:cNvPr id="19" name="Obiekt 18">
            <a:extLst>
              <a:ext uri="{FF2B5EF4-FFF2-40B4-BE49-F238E27FC236}">
                <a16:creationId xmlns:a16="http://schemas.microsoft.com/office/drawing/2014/main" id="{688EC177-2706-E127-2B69-B070B08B1A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070338"/>
              </p:ext>
            </p:extLst>
          </p:nvPr>
        </p:nvGraphicFramePr>
        <p:xfrm>
          <a:off x="3098360" y="2844185"/>
          <a:ext cx="867603" cy="529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9" imgW="9057181" imgH="5523198" progId="CorelDraw.Graphic.16">
                  <p:embed/>
                </p:oleObj>
              </mc:Choice>
              <mc:Fallback>
                <p:oleObj name="CorelDRAW" r:id="rId19" imgW="9057181" imgH="5523198" progId="CorelDraw.Graphic.16">
                  <p:embed/>
                  <p:pic>
                    <p:nvPicPr>
                      <p:cNvPr id="19" name="Obiekt 18">
                        <a:extLst>
                          <a:ext uri="{FF2B5EF4-FFF2-40B4-BE49-F238E27FC236}">
                            <a16:creationId xmlns:a16="http://schemas.microsoft.com/office/drawing/2014/main" id="{688EC177-2706-E127-2B69-B070B08B1A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098360" y="2844185"/>
                        <a:ext cx="867603" cy="529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iekt 19">
            <a:extLst>
              <a:ext uri="{FF2B5EF4-FFF2-40B4-BE49-F238E27FC236}">
                <a16:creationId xmlns:a16="http://schemas.microsoft.com/office/drawing/2014/main" id="{B6D7700D-C8A5-96A4-BD5B-EDE67423EC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073310"/>
              </p:ext>
            </p:extLst>
          </p:nvPr>
        </p:nvGraphicFramePr>
        <p:xfrm>
          <a:off x="3119072" y="3513483"/>
          <a:ext cx="820575" cy="508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1" imgW="10420022" imgH="6461760" progId="CorelDraw.Graphic.16">
                  <p:embed/>
                </p:oleObj>
              </mc:Choice>
              <mc:Fallback>
                <p:oleObj name="CorelDRAW" r:id="rId21" imgW="10420022" imgH="6461760" progId="CorelDraw.Graphic.16">
                  <p:embed/>
                  <p:pic>
                    <p:nvPicPr>
                      <p:cNvPr id="20" name="Obiekt 19">
                        <a:extLst>
                          <a:ext uri="{FF2B5EF4-FFF2-40B4-BE49-F238E27FC236}">
                            <a16:creationId xmlns:a16="http://schemas.microsoft.com/office/drawing/2014/main" id="{B6D7700D-C8A5-96A4-BD5B-EDE67423EC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119072" y="3513483"/>
                        <a:ext cx="820575" cy="508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Google Shape;168;p29">
            <a:extLst>
              <a:ext uri="{FF2B5EF4-FFF2-40B4-BE49-F238E27FC236}">
                <a16:creationId xmlns:a16="http://schemas.microsoft.com/office/drawing/2014/main" id="{7243E4F3-FCC3-3680-1C8F-57EFEC16CCC9}"/>
              </a:ext>
            </a:extLst>
          </p:cNvPr>
          <p:cNvSpPr txBox="1">
            <a:spLocks/>
          </p:cNvSpPr>
          <p:nvPr/>
        </p:nvSpPr>
        <p:spPr>
          <a:xfrm>
            <a:off x="4117128" y="3655935"/>
            <a:ext cx="763224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Auction</a:t>
            </a:r>
            <a:endParaRPr lang="pl-PL" sz="11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3A0E0E8D-4068-F1FF-94F8-DA78D78457A4}"/>
              </a:ext>
            </a:extLst>
          </p:cNvPr>
          <p:cNvSpPr txBox="1"/>
          <p:nvPr/>
        </p:nvSpPr>
        <p:spPr>
          <a:xfrm>
            <a:off x="4013211" y="3007320"/>
            <a:ext cx="12360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Trading</a:t>
            </a:r>
            <a:endParaRPr lang="pl-PL" sz="1100" dirty="0"/>
          </a:p>
        </p:txBody>
      </p:sp>
      <p:graphicFrame>
        <p:nvGraphicFramePr>
          <p:cNvPr id="24" name="Obiekt 23">
            <a:extLst>
              <a:ext uri="{FF2B5EF4-FFF2-40B4-BE49-F238E27FC236}">
                <a16:creationId xmlns:a16="http://schemas.microsoft.com/office/drawing/2014/main" id="{FDA8E81E-05B4-B0B3-36DD-2CDBF6F3A0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879588"/>
              </p:ext>
            </p:extLst>
          </p:nvPr>
        </p:nvGraphicFramePr>
        <p:xfrm>
          <a:off x="3042129" y="1471899"/>
          <a:ext cx="1048411" cy="579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3" imgW="14313597" imgH="7916376" progId="CorelDraw.Graphic.16">
                  <p:embed/>
                </p:oleObj>
              </mc:Choice>
              <mc:Fallback>
                <p:oleObj name="CorelDRAW" r:id="rId23" imgW="14313597" imgH="7916376" progId="CorelDraw.Graphic.16">
                  <p:embed/>
                  <p:pic>
                    <p:nvPicPr>
                      <p:cNvPr id="24" name="Obiekt 23">
                        <a:extLst>
                          <a:ext uri="{FF2B5EF4-FFF2-40B4-BE49-F238E27FC236}">
                            <a16:creationId xmlns:a16="http://schemas.microsoft.com/office/drawing/2014/main" id="{FDA8E81E-05B4-B0B3-36DD-2CDBF6F3A0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042129" y="1471899"/>
                        <a:ext cx="1048411" cy="579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Google Shape;168;p29">
            <a:extLst>
              <a:ext uri="{FF2B5EF4-FFF2-40B4-BE49-F238E27FC236}">
                <a16:creationId xmlns:a16="http://schemas.microsoft.com/office/drawing/2014/main" id="{CCD3FF4B-36A9-D653-C7CF-CC55DE43F508}"/>
              </a:ext>
            </a:extLst>
          </p:cNvPr>
          <p:cNvSpPr txBox="1">
            <a:spLocks/>
          </p:cNvSpPr>
          <p:nvPr/>
        </p:nvSpPr>
        <p:spPr>
          <a:xfrm>
            <a:off x="4127888" y="1786275"/>
            <a:ext cx="1788831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Network and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Route</a:t>
            </a: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Building</a:t>
            </a:r>
            <a:endParaRPr lang="pl-PL" sz="11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7BD266C6-C4CD-5110-EBC7-495A01A4B5F1}"/>
              </a:ext>
            </a:extLst>
          </p:cNvPr>
          <p:cNvSpPr txBox="1"/>
          <p:nvPr/>
        </p:nvSpPr>
        <p:spPr>
          <a:xfrm>
            <a:off x="4030388" y="2358705"/>
            <a:ext cx="15089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Tile</a:t>
            </a: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Placement</a:t>
            </a:r>
            <a:endParaRPr lang="pl-PL" sz="1100" dirty="0"/>
          </a:p>
        </p:txBody>
      </p:sp>
      <p:graphicFrame>
        <p:nvGraphicFramePr>
          <p:cNvPr id="27" name="Obiekt 26">
            <a:extLst>
              <a:ext uri="{FF2B5EF4-FFF2-40B4-BE49-F238E27FC236}">
                <a16:creationId xmlns:a16="http://schemas.microsoft.com/office/drawing/2014/main" id="{9D0FEE6E-E692-BDCB-091E-0DB1434C8F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608545"/>
              </p:ext>
            </p:extLst>
          </p:nvPr>
        </p:nvGraphicFramePr>
        <p:xfrm>
          <a:off x="3257482" y="2261590"/>
          <a:ext cx="513605" cy="485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5" imgW="5344341" imgH="5054138" progId="CorelDraw.Graphic.16">
                  <p:embed/>
                </p:oleObj>
              </mc:Choice>
              <mc:Fallback>
                <p:oleObj name="CorelDRAW" r:id="rId25" imgW="5344341" imgH="5054138" progId="CorelDraw.Graphic.16">
                  <p:embed/>
                  <p:pic>
                    <p:nvPicPr>
                      <p:cNvPr id="27" name="Obiekt 26">
                        <a:extLst>
                          <a:ext uri="{FF2B5EF4-FFF2-40B4-BE49-F238E27FC236}">
                            <a16:creationId xmlns:a16="http://schemas.microsoft.com/office/drawing/2014/main" id="{9D0FEE6E-E692-BDCB-091E-0DB1434C8F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257482" y="2261590"/>
                        <a:ext cx="513605" cy="485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iekt 27">
            <a:extLst>
              <a:ext uri="{FF2B5EF4-FFF2-40B4-BE49-F238E27FC236}">
                <a16:creationId xmlns:a16="http://schemas.microsoft.com/office/drawing/2014/main" id="{A5171860-44EA-6C5B-131E-D57E122F19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072416"/>
              </p:ext>
            </p:extLst>
          </p:nvPr>
        </p:nvGraphicFramePr>
        <p:xfrm>
          <a:off x="386231" y="3556431"/>
          <a:ext cx="641947" cy="402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7" imgW="12375691" imgH="7751895" progId="CorelDraw.Graphic.16">
                  <p:embed/>
                </p:oleObj>
              </mc:Choice>
              <mc:Fallback>
                <p:oleObj name="CorelDRAW" r:id="rId27" imgW="12375691" imgH="7751895" progId="CorelDraw.Graphic.16">
                  <p:embed/>
                  <p:pic>
                    <p:nvPicPr>
                      <p:cNvPr id="28" name="Obiekt 27">
                        <a:extLst>
                          <a:ext uri="{FF2B5EF4-FFF2-40B4-BE49-F238E27FC236}">
                            <a16:creationId xmlns:a16="http://schemas.microsoft.com/office/drawing/2014/main" id="{A5171860-44EA-6C5B-131E-D57E122F19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86231" y="3556431"/>
                        <a:ext cx="641947" cy="402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iekt 29">
            <a:extLst>
              <a:ext uri="{FF2B5EF4-FFF2-40B4-BE49-F238E27FC236}">
                <a16:creationId xmlns:a16="http://schemas.microsoft.com/office/drawing/2014/main" id="{47A7AB49-3A36-1E44-EF1A-E1E0360E12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54674"/>
              </p:ext>
            </p:extLst>
          </p:nvPr>
        </p:nvGraphicFramePr>
        <p:xfrm>
          <a:off x="375818" y="2895279"/>
          <a:ext cx="577707" cy="485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9" imgW="8281397" imgH="6963184" progId="CorelDraw.Graphic.16">
                  <p:embed/>
                </p:oleObj>
              </mc:Choice>
              <mc:Fallback>
                <p:oleObj name="CorelDRAW" r:id="rId29" imgW="8281397" imgH="6963184" progId="CorelDraw.Graphic.16">
                  <p:embed/>
                  <p:pic>
                    <p:nvPicPr>
                      <p:cNvPr id="30" name="Obiekt 29">
                        <a:extLst>
                          <a:ext uri="{FF2B5EF4-FFF2-40B4-BE49-F238E27FC236}">
                            <a16:creationId xmlns:a16="http://schemas.microsoft.com/office/drawing/2014/main" id="{47A7AB49-3A36-1E44-EF1A-E1E0360E12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75818" y="2895279"/>
                        <a:ext cx="577707" cy="485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iekt 30">
            <a:extLst>
              <a:ext uri="{FF2B5EF4-FFF2-40B4-BE49-F238E27FC236}">
                <a16:creationId xmlns:a16="http://schemas.microsoft.com/office/drawing/2014/main" id="{919912F1-F984-DEFE-0ABA-D679F0009F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24356"/>
              </p:ext>
            </p:extLst>
          </p:nvPr>
        </p:nvGraphicFramePr>
        <p:xfrm>
          <a:off x="375818" y="2249492"/>
          <a:ext cx="577707" cy="497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1" imgW="8751664" imgH="7540863" progId="CorelDraw.Graphic.16">
                  <p:embed/>
                </p:oleObj>
              </mc:Choice>
              <mc:Fallback>
                <p:oleObj name="CorelDRAW" r:id="rId31" imgW="8751664" imgH="7540863" progId="CorelDraw.Graphic.16">
                  <p:embed/>
                  <p:pic>
                    <p:nvPicPr>
                      <p:cNvPr id="31" name="Obiekt 30">
                        <a:extLst>
                          <a:ext uri="{FF2B5EF4-FFF2-40B4-BE49-F238E27FC236}">
                            <a16:creationId xmlns:a16="http://schemas.microsoft.com/office/drawing/2014/main" id="{919912F1-F984-DEFE-0ABA-D679F0009F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75818" y="2249492"/>
                        <a:ext cx="577707" cy="497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iekt 31">
            <a:extLst>
              <a:ext uri="{FF2B5EF4-FFF2-40B4-BE49-F238E27FC236}">
                <a16:creationId xmlns:a16="http://schemas.microsoft.com/office/drawing/2014/main" id="{A373E745-71AC-EDE9-69E0-6A6F7704A0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927373"/>
              </p:ext>
            </p:extLst>
          </p:nvPr>
        </p:nvGraphicFramePr>
        <p:xfrm>
          <a:off x="368509" y="792798"/>
          <a:ext cx="579670" cy="56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3" imgW="6312406" imgH="6162502" progId="CorelDraw.Graphic.16">
                  <p:embed/>
                </p:oleObj>
              </mc:Choice>
              <mc:Fallback>
                <p:oleObj name="CorelDRAW" r:id="rId33" imgW="6312406" imgH="6162502" progId="CorelDraw.Graphic.16">
                  <p:embed/>
                  <p:pic>
                    <p:nvPicPr>
                      <p:cNvPr id="32" name="Obiekt 31">
                        <a:extLst>
                          <a:ext uri="{FF2B5EF4-FFF2-40B4-BE49-F238E27FC236}">
                            <a16:creationId xmlns:a16="http://schemas.microsoft.com/office/drawing/2014/main" id="{A373E745-71AC-EDE9-69E0-6A6F7704A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68509" y="792798"/>
                        <a:ext cx="579670" cy="565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iekt 32">
            <a:extLst>
              <a:ext uri="{FF2B5EF4-FFF2-40B4-BE49-F238E27FC236}">
                <a16:creationId xmlns:a16="http://schemas.microsoft.com/office/drawing/2014/main" id="{FE238A09-9104-5187-E2BD-06ABC421E2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294496"/>
              </p:ext>
            </p:extLst>
          </p:nvPr>
        </p:nvGraphicFramePr>
        <p:xfrm>
          <a:off x="442026" y="263899"/>
          <a:ext cx="390104" cy="435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5" imgW="3611593" imgH="4028237" progId="CorelDraw.Graphic.16">
                  <p:embed/>
                </p:oleObj>
              </mc:Choice>
              <mc:Fallback>
                <p:oleObj name="CorelDRAW" r:id="rId35" imgW="3611593" imgH="4028237" progId="CorelDraw.Graphic.16">
                  <p:embed/>
                  <p:pic>
                    <p:nvPicPr>
                      <p:cNvPr id="33" name="Obiekt 32">
                        <a:extLst>
                          <a:ext uri="{FF2B5EF4-FFF2-40B4-BE49-F238E27FC236}">
                            <a16:creationId xmlns:a16="http://schemas.microsoft.com/office/drawing/2014/main" id="{FE238A09-9104-5187-E2BD-06ABC421E2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42026" y="263899"/>
                        <a:ext cx="390104" cy="435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iekt 34">
            <a:extLst>
              <a:ext uri="{FF2B5EF4-FFF2-40B4-BE49-F238E27FC236}">
                <a16:creationId xmlns:a16="http://schemas.microsoft.com/office/drawing/2014/main" id="{89DA3CC5-FFE8-F759-6EDE-C09AA1F882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791232"/>
              </p:ext>
            </p:extLst>
          </p:nvPr>
        </p:nvGraphicFramePr>
        <p:xfrm>
          <a:off x="336610" y="1477613"/>
          <a:ext cx="655007" cy="585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7" imgW="4498394" imgH="4022030" progId="CorelDraw.Graphic.16">
                  <p:embed/>
                </p:oleObj>
              </mc:Choice>
              <mc:Fallback>
                <p:oleObj name="CorelDRAW" r:id="rId37" imgW="4498394" imgH="4022030" progId="CorelDraw.Graphic.16">
                  <p:embed/>
                  <p:pic>
                    <p:nvPicPr>
                      <p:cNvPr id="35" name="Obiekt 34">
                        <a:extLst>
                          <a:ext uri="{FF2B5EF4-FFF2-40B4-BE49-F238E27FC236}">
                            <a16:creationId xmlns:a16="http://schemas.microsoft.com/office/drawing/2014/main" id="{89DA3CC5-FFE8-F759-6EDE-C09AA1F882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336610" y="1477613"/>
                        <a:ext cx="655007" cy="585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Google Shape;168;p29">
            <a:extLst>
              <a:ext uri="{FF2B5EF4-FFF2-40B4-BE49-F238E27FC236}">
                <a16:creationId xmlns:a16="http://schemas.microsoft.com/office/drawing/2014/main" id="{2BBB4FE4-9C03-19D5-E7EA-6E9BF13E6D89}"/>
              </a:ext>
            </a:extLst>
          </p:cNvPr>
          <p:cNvSpPr txBox="1">
            <a:spLocks/>
          </p:cNvSpPr>
          <p:nvPr/>
        </p:nvSpPr>
        <p:spPr>
          <a:xfrm>
            <a:off x="1202945" y="1035992"/>
            <a:ext cx="944835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600"/>
            </a:pP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Action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Points</a:t>
            </a:r>
            <a:endParaRPr lang="pl-PL" sz="11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424C858E-4CB5-9161-A4B0-887EC3B7420B}"/>
              </a:ext>
            </a:extLst>
          </p:cNvPr>
          <p:cNvSpPr txBox="1"/>
          <p:nvPr/>
        </p:nvSpPr>
        <p:spPr>
          <a:xfrm>
            <a:off x="1073944" y="274690"/>
            <a:ext cx="12360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>
                <a:latin typeface="Helvetica Neue"/>
                <a:sym typeface="Helvetica Neue"/>
              </a:rPr>
              <a:t>Rzut kością</a:t>
            </a:r>
            <a:endParaRPr lang="pl-PL" sz="1100" dirty="0"/>
          </a:p>
        </p:txBody>
      </p:sp>
      <p:sp>
        <p:nvSpPr>
          <p:cNvPr id="44" name="Google Shape;168;p29">
            <a:extLst>
              <a:ext uri="{FF2B5EF4-FFF2-40B4-BE49-F238E27FC236}">
                <a16:creationId xmlns:a16="http://schemas.microsoft.com/office/drawing/2014/main" id="{FFCCC538-996F-A158-63D4-B398E9D15779}"/>
              </a:ext>
            </a:extLst>
          </p:cNvPr>
          <p:cNvSpPr txBox="1">
            <a:spLocks/>
          </p:cNvSpPr>
          <p:nvPr/>
        </p:nvSpPr>
        <p:spPr>
          <a:xfrm>
            <a:off x="1196612" y="3655295"/>
            <a:ext cx="1217663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Area</a:t>
            </a: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Movement</a:t>
            </a:r>
            <a:endParaRPr lang="pl-PL" sz="11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0E3CB79B-8E51-499F-9275-EBECF7654283}"/>
              </a:ext>
            </a:extLst>
          </p:cNvPr>
          <p:cNvSpPr txBox="1"/>
          <p:nvPr/>
        </p:nvSpPr>
        <p:spPr>
          <a:xfrm>
            <a:off x="1092695" y="3006680"/>
            <a:ext cx="17497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Point to Point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Movement</a:t>
            </a:r>
            <a:endParaRPr lang="pl-PL" sz="1100" dirty="0"/>
          </a:p>
        </p:txBody>
      </p:sp>
      <p:sp>
        <p:nvSpPr>
          <p:cNvPr id="46" name="Google Shape;168;p29">
            <a:extLst>
              <a:ext uri="{FF2B5EF4-FFF2-40B4-BE49-F238E27FC236}">
                <a16:creationId xmlns:a16="http://schemas.microsoft.com/office/drawing/2014/main" id="{640A8A9A-FF68-928F-D71A-E49B78428AE5}"/>
              </a:ext>
            </a:extLst>
          </p:cNvPr>
          <p:cNvSpPr txBox="1">
            <a:spLocks/>
          </p:cNvSpPr>
          <p:nvPr/>
        </p:nvSpPr>
        <p:spPr>
          <a:xfrm>
            <a:off x="1207373" y="1785635"/>
            <a:ext cx="1788831" cy="17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Dobieranie kart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FF1A8373-C526-4F64-17C4-91EEE4282A4F}"/>
              </a:ext>
            </a:extLst>
          </p:cNvPr>
          <p:cNvSpPr txBox="1"/>
          <p:nvPr/>
        </p:nvSpPr>
        <p:spPr>
          <a:xfrm>
            <a:off x="1109873" y="2358065"/>
            <a:ext cx="15089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Grid</a:t>
            </a:r>
            <a:r>
              <a:rPr lang="pl-PL" sz="11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1100" dirty="0" err="1">
                <a:latin typeface="Helvetica Neue"/>
                <a:ea typeface="Helvetica Neue"/>
                <a:cs typeface="Helvetica Neue"/>
                <a:sym typeface="Helvetica Neue"/>
              </a:rPr>
              <a:t>Movement</a:t>
            </a:r>
            <a:endParaRPr lang="pl-PL" sz="1100" dirty="0"/>
          </a:p>
        </p:txBody>
      </p:sp>
      <p:sp>
        <p:nvSpPr>
          <p:cNvPr id="2" name="Google Shape;168;p29">
            <a:extLst>
              <a:ext uri="{FF2B5EF4-FFF2-40B4-BE49-F238E27FC236}">
                <a16:creationId xmlns:a16="http://schemas.microsoft.com/office/drawing/2014/main" id="{A6FACD51-2A22-DC75-8B7E-ECC763ED657C}"/>
              </a:ext>
            </a:extLst>
          </p:cNvPr>
          <p:cNvSpPr txBox="1">
            <a:spLocks/>
          </p:cNvSpPr>
          <p:nvPr/>
        </p:nvSpPr>
        <p:spPr>
          <a:xfrm>
            <a:off x="1202506" y="4512636"/>
            <a:ext cx="1873252" cy="5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Hand Management</a:t>
            </a:r>
          </a:p>
          <a:p>
            <a:endParaRPr lang="pl-PL" sz="24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" name="Obiekt 22">
            <a:extLst>
              <a:ext uri="{FF2B5EF4-FFF2-40B4-BE49-F238E27FC236}">
                <a16:creationId xmlns:a16="http://schemas.microsoft.com/office/drawing/2014/main" id="{A9769BDB-470D-0811-8CCC-702E2B936D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5359"/>
              </p:ext>
            </p:extLst>
          </p:nvPr>
        </p:nvGraphicFramePr>
        <p:xfrm>
          <a:off x="429411" y="4238591"/>
          <a:ext cx="518768" cy="654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9" imgW="4921146" imgH="6208166" progId="CorelDraw.Graphic.16">
                  <p:embed/>
                </p:oleObj>
              </mc:Choice>
              <mc:Fallback>
                <p:oleObj name="CorelDRAW" r:id="rId39" imgW="4921146" imgH="6208166" progId="CorelDraw.Graphic.16">
                  <p:embed/>
                  <p:pic>
                    <p:nvPicPr>
                      <p:cNvPr id="6" name="Obiekt 5">
                        <a:extLst>
                          <a:ext uri="{FF2B5EF4-FFF2-40B4-BE49-F238E27FC236}">
                            <a16:creationId xmlns:a16="http://schemas.microsoft.com/office/drawing/2014/main" id="{375AE209-F765-A406-6D32-D858CB8B38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429411" y="4238591"/>
                        <a:ext cx="518768" cy="654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pole tekstowe 28">
            <a:extLst>
              <a:ext uri="{FF2B5EF4-FFF2-40B4-BE49-F238E27FC236}">
                <a16:creationId xmlns:a16="http://schemas.microsoft.com/office/drawing/2014/main" id="{A72897E4-D468-9D95-27A3-3D004B8EBFBF}"/>
              </a:ext>
            </a:extLst>
          </p:cNvPr>
          <p:cNvSpPr txBox="1"/>
          <p:nvPr/>
        </p:nvSpPr>
        <p:spPr>
          <a:xfrm>
            <a:off x="3965963" y="4480737"/>
            <a:ext cx="150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 err="1">
                <a:latin typeface="Helvetica Neue"/>
                <a:ea typeface="Helvetica Neue"/>
                <a:cs typeface="Helvetica Neue"/>
                <a:sym typeface="Helvetica Neue"/>
              </a:rPr>
              <a:t>Worker</a:t>
            </a:r>
            <a:r>
              <a:rPr lang="pl-PL" sz="12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pl-PL" sz="1200" dirty="0" err="1">
                <a:latin typeface="Helvetica Neue"/>
                <a:ea typeface="Helvetica Neue"/>
                <a:cs typeface="Helvetica Neue"/>
                <a:sym typeface="Helvetica Neue"/>
              </a:rPr>
              <a:t>Placement</a:t>
            </a:r>
            <a:endParaRPr lang="pl-PL" sz="1200" dirty="0"/>
          </a:p>
        </p:txBody>
      </p:sp>
      <p:graphicFrame>
        <p:nvGraphicFramePr>
          <p:cNvPr id="34" name="Obiekt 33">
            <a:extLst>
              <a:ext uri="{FF2B5EF4-FFF2-40B4-BE49-F238E27FC236}">
                <a16:creationId xmlns:a16="http://schemas.microsoft.com/office/drawing/2014/main" id="{C451ECC6-55B2-80C3-9A97-7B1EB18D26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766480"/>
              </p:ext>
            </p:extLst>
          </p:nvPr>
        </p:nvGraphicFramePr>
        <p:xfrm>
          <a:off x="3113983" y="4287545"/>
          <a:ext cx="820575" cy="55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1" imgW="7392820" imgH="5014680" progId="CorelDraw.Graphic.16">
                  <p:embed/>
                </p:oleObj>
              </mc:Choice>
              <mc:Fallback>
                <p:oleObj name="CorelDRAW" r:id="rId41" imgW="7392820" imgH="5014680" progId="CorelDraw.Graphic.16">
                  <p:embed/>
                  <p:pic>
                    <p:nvPicPr>
                      <p:cNvPr id="10" name="Obiekt 9">
                        <a:extLst>
                          <a:ext uri="{FF2B5EF4-FFF2-40B4-BE49-F238E27FC236}">
                            <a16:creationId xmlns:a16="http://schemas.microsoft.com/office/drawing/2014/main" id="{3E8F6D24-9C7A-70B3-799E-8644E5828C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3113983" y="4287545"/>
                        <a:ext cx="820575" cy="55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Google Shape;152;p27">
            <a:extLst>
              <a:ext uri="{FF2B5EF4-FFF2-40B4-BE49-F238E27FC236}">
                <a16:creationId xmlns:a16="http://schemas.microsoft.com/office/drawing/2014/main" id="{DFCEA0C7-749D-4ECB-95A3-DFAA1E2E3435}"/>
              </a:ext>
            </a:extLst>
          </p:cNvPr>
          <p:cNvSpPr/>
          <p:nvPr/>
        </p:nvSpPr>
        <p:spPr>
          <a:xfrm>
            <a:off x="5955095" y="4348416"/>
            <a:ext cx="3571677" cy="695401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168;p29">
            <a:extLst>
              <a:ext uri="{FF2B5EF4-FFF2-40B4-BE49-F238E27FC236}">
                <a16:creationId xmlns:a16="http://schemas.microsoft.com/office/drawing/2014/main" id="{EE1E05F1-0EC8-84E2-8BF1-63A73DAAC78E}"/>
              </a:ext>
            </a:extLst>
          </p:cNvPr>
          <p:cNvSpPr txBox="1">
            <a:spLocks/>
          </p:cNvSpPr>
          <p:nvPr/>
        </p:nvSpPr>
        <p:spPr>
          <a:xfrm>
            <a:off x="6273646" y="4485227"/>
            <a:ext cx="1615827" cy="37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240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Ćwiczymy</a:t>
            </a:r>
          </a:p>
        </p:txBody>
      </p:sp>
    </p:spTree>
    <p:extLst>
      <p:ext uri="{BB962C8B-B14F-4D97-AF65-F5344CB8AC3E}">
        <p14:creationId xmlns:p14="http://schemas.microsoft.com/office/powerpoint/2010/main" val="18113236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E7788-E26D-597C-D5B6-328CADBF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2;p27">
            <a:extLst>
              <a:ext uri="{FF2B5EF4-FFF2-40B4-BE49-F238E27FC236}">
                <a16:creationId xmlns:a16="http://schemas.microsoft.com/office/drawing/2014/main" id="{8AD9C4A1-3296-AE9E-7CE9-BAA8DFA95ECD}"/>
              </a:ext>
            </a:extLst>
          </p:cNvPr>
          <p:cNvSpPr/>
          <p:nvPr/>
        </p:nvSpPr>
        <p:spPr>
          <a:xfrm>
            <a:off x="-1059914" y="227962"/>
            <a:ext cx="8997900" cy="8181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41575" tIns="41575" rIns="41575" bIns="41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53;p27">
            <a:extLst>
              <a:ext uri="{FF2B5EF4-FFF2-40B4-BE49-F238E27FC236}">
                <a16:creationId xmlns:a16="http://schemas.microsoft.com/office/drawing/2014/main" id="{52831061-4BB6-9626-8E32-94F3CD6910D1}"/>
              </a:ext>
            </a:extLst>
          </p:cNvPr>
          <p:cNvSpPr txBox="1"/>
          <p:nvPr/>
        </p:nvSpPr>
        <p:spPr>
          <a:xfrm>
            <a:off x="-281936" y="384835"/>
            <a:ext cx="82197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8725" bIns="91425" anchor="t" anchorCtr="0">
            <a:no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Helvetica Neue" panose="020B0604020202020204" charset="0"/>
              </a:rPr>
              <a:t>PREZENTUJEMY :)</a:t>
            </a:r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DD66CB2C-7237-55CB-699C-56B963304B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895202"/>
              </p:ext>
            </p:extLst>
          </p:nvPr>
        </p:nvGraphicFramePr>
        <p:xfrm>
          <a:off x="2987750" y="1236881"/>
          <a:ext cx="2794596" cy="3906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3661773" imgH="5119753" progId="CorelDraw.Graphic.16">
                  <p:embed/>
                </p:oleObj>
              </mc:Choice>
              <mc:Fallback>
                <p:oleObj name="CorelDRAW" r:id="rId2" imgW="3661773" imgH="5119753" progId="CorelDraw.Graphic.16">
                  <p:embed/>
                  <p:pic>
                    <p:nvPicPr>
                      <p:cNvPr id="9" name="Obiekt 8">
                        <a:extLst>
                          <a:ext uri="{FF2B5EF4-FFF2-40B4-BE49-F238E27FC236}">
                            <a16:creationId xmlns:a16="http://schemas.microsoft.com/office/drawing/2014/main" id="{4C00AAD5-8C7B-CBC1-83C9-DCECA8F6DD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87750" y="1236881"/>
                        <a:ext cx="2794596" cy="3906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90288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1407</TotalTime>
  <Words>1254</Words>
  <Application>Microsoft Office PowerPoint</Application>
  <PresentationFormat>Pokaz na ekranie (16:9)</PresentationFormat>
  <Paragraphs>254</Paragraphs>
  <Slides>51</Slides>
  <Notes>43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51</vt:i4>
      </vt:variant>
    </vt:vector>
  </HeadingPairs>
  <TitlesOfParts>
    <vt:vector size="57" baseType="lpstr">
      <vt:lpstr>Helvetica Neue</vt:lpstr>
      <vt:lpstr>Cambria</vt:lpstr>
      <vt:lpstr>Arial</vt:lpstr>
      <vt:lpstr>Simple Light</vt:lpstr>
      <vt:lpstr>CorelDRAW</vt:lpstr>
      <vt:lpstr>CorelDRAW X6 Graphic</vt:lpstr>
      <vt:lpstr>Prezentacja programu PowerPoint</vt:lpstr>
      <vt:lpstr>Prezentacja programu PowerPoint</vt:lpstr>
      <vt:lpstr>WARSZTATY Z TWORZENIA GIER PLANSZOWYCH </vt:lpstr>
      <vt:lpstr>Plan Warsztatów</vt:lpstr>
      <vt:lpstr>Prezentacja programu PowerPoint</vt:lpstr>
      <vt:lpstr>Do zabawy</vt:lpstr>
      <vt:lpstr>Przedstawienie procesu</vt:lpstr>
      <vt:lpstr>Reklama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SILNIK GRY</vt:lpstr>
      <vt:lpstr>Prezentacja programu PowerPoint</vt:lpstr>
      <vt:lpstr>Prezentacja programu PowerPoint</vt:lpstr>
      <vt:lpstr>Pytania na które muszę sobie odpowiedzieć</vt:lpstr>
      <vt:lpstr>Pytania na które muszę sobie odpowiedzieć</vt:lpstr>
      <vt:lpstr>Pytania na które muszę sobie odpowiedzieć</vt:lpstr>
      <vt:lpstr>Prezentacja programu PowerPoint</vt:lpstr>
      <vt:lpstr>Prezentacja programu PowerPoint</vt:lpstr>
      <vt:lpstr>Prezentacja programu PowerPoint</vt:lpstr>
      <vt:lpstr>Mechaniki zwiększające i zmniejszające losowość</vt:lpstr>
      <vt:lpstr>Mechaniki zwiększające i zmniejszające losowość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Role Playing Odgrywanie ról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Piotr Krzystek</cp:lastModifiedBy>
  <cp:revision>48</cp:revision>
  <dcterms:modified xsi:type="dcterms:W3CDTF">2024-11-29T07:38:07Z</dcterms:modified>
</cp:coreProperties>
</file>